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18288000" cy="10287000"/>
  <p:notesSz cx="6858000" cy="9144000"/>
  <p:embeddedFontLst>
    <p:embeddedFont>
      <p:font typeface="Decalotype Bold" charset="1" panose="00000800000000000000"/>
      <p:regular r:id="rId53"/>
    </p:embeddedFont>
    <p:embeddedFont>
      <p:font typeface="Public Sans" charset="1" panose="00000000000000000000"/>
      <p:regular r:id="rId54"/>
    </p:embeddedFont>
    <p:embeddedFont>
      <p:font typeface="Open Sans Bold" charset="1" panose="020B0806030504020204"/>
      <p:regular r:id="rId55"/>
    </p:embeddedFont>
    <p:embeddedFont>
      <p:font typeface="Open Sans" charset="1" panose="020B0606030504020204"/>
      <p:regular r:id="rId56"/>
    </p:embeddedFont>
    <p:embeddedFont>
      <p:font typeface="Barlow Condensed Bold" charset="1" panose="00000806000000000000"/>
      <p:regular r:id="rId57"/>
    </p:embeddedFont>
    <p:embeddedFont>
      <p:font typeface="Public Sans Bold" charset="1" panose="00000000000000000000"/>
      <p:regular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fonts/font53.fntdata" Type="http://schemas.openxmlformats.org/officeDocument/2006/relationships/font"/><Relationship Id="rId54" Target="fonts/font54.fntdata" Type="http://schemas.openxmlformats.org/officeDocument/2006/relationships/font"/><Relationship Id="rId55" Target="fonts/font55.fntdata" Type="http://schemas.openxmlformats.org/officeDocument/2006/relationships/font"/><Relationship Id="rId56" Target="fonts/font56.fntdata" Type="http://schemas.openxmlformats.org/officeDocument/2006/relationships/font"/><Relationship Id="rId57" Target="fonts/font57.fntdata" Type="http://schemas.openxmlformats.org/officeDocument/2006/relationships/font"/><Relationship Id="rId58" Target="fonts/font58.fntdata" Type="http://schemas.openxmlformats.org/officeDocument/2006/relationships/font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1.png" Type="http://schemas.openxmlformats.org/officeDocument/2006/relationships/image"/><Relationship Id="rId7" Target="../media/image7.png" Type="http://schemas.openxmlformats.org/officeDocument/2006/relationships/image"/><Relationship Id="rId8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://www.opacc.cv/" TargetMode="External" Type="http://schemas.openxmlformats.org/officeDocument/2006/relationships/hyperlink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6C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2504656">
            <a:off x="3373138" y="-2609128"/>
            <a:ext cx="17507454" cy="15967039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3" id="3"/>
          <p:cNvGrpSpPr/>
          <p:nvPr/>
        </p:nvGrpSpPr>
        <p:grpSpPr>
          <a:xfrm rot="5400000">
            <a:off x="219073" y="-219073"/>
            <a:ext cx="4716515" cy="5154662"/>
            <a:chOff x="0" y="0"/>
            <a:chExt cx="6869494" cy="75076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869494" cy="7507645"/>
            </a:xfrm>
            <a:custGeom>
              <a:avLst/>
              <a:gdLst/>
              <a:ahLst/>
              <a:cxnLst/>
              <a:rect r="r" b="b" t="t" l="l"/>
              <a:pathLst>
                <a:path h="7507645" w="6869494">
                  <a:moveTo>
                    <a:pt x="6869494" y="7507645"/>
                  </a:moveTo>
                  <a:lnTo>
                    <a:pt x="0" y="7507645"/>
                  </a:lnTo>
                  <a:lnTo>
                    <a:pt x="0" y="0"/>
                  </a:lnTo>
                  <a:lnTo>
                    <a:pt x="6869494" y="7507645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0" y="395663"/>
            <a:ext cx="7898932" cy="10287000"/>
            <a:chOff x="0" y="0"/>
            <a:chExt cx="8851059" cy="115269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851059" cy="11526982"/>
            </a:xfrm>
            <a:custGeom>
              <a:avLst/>
              <a:gdLst/>
              <a:ahLst/>
              <a:cxnLst/>
              <a:rect r="r" b="b" t="t" l="l"/>
              <a:pathLst>
                <a:path h="11526982" w="8851059">
                  <a:moveTo>
                    <a:pt x="8851059" y="11526982"/>
                  </a:moveTo>
                  <a:lnTo>
                    <a:pt x="0" y="11526982"/>
                  </a:lnTo>
                  <a:lnTo>
                    <a:pt x="0" y="0"/>
                  </a:lnTo>
                  <a:lnTo>
                    <a:pt x="8851059" y="11526982"/>
                  </a:lnTo>
                  <a:close/>
                </a:path>
              </a:pathLst>
            </a:custGeom>
            <a:solidFill>
              <a:srgbClr val="013892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14750779" y="1028700"/>
            <a:ext cx="2508521" cy="1039244"/>
          </a:xfrm>
          <a:custGeom>
            <a:avLst/>
            <a:gdLst/>
            <a:ahLst/>
            <a:cxnLst/>
            <a:rect r="r" b="b" t="t" l="l"/>
            <a:pathLst>
              <a:path h="1039244" w="2508521">
                <a:moveTo>
                  <a:pt x="0" y="0"/>
                </a:moveTo>
                <a:lnTo>
                  <a:pt x="2508521" y="0"/>
                </a:lnTo>
                <a:lnTo>
                  <a:pt x="2508521" y="1039244"/>
                </a:lnTo>
                <a:lnTo>
                  <a:pt x="0" y="10392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898932" y="4693599"/>
            <a:ext cx="9360368" cy="19621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7500"/>
              </a:lnSpc>
            </a:pPr>
            <a:r>
              <a:rPr lang="en-US" sz="7500" u="none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Relatório e Contas do Conselho Diretivo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04680" y="6796849"/>
            <a:ext cx="785462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Exercício de 2023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878524" y="8826500"/>
            <a:ext cx="8311154" cy="431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Apresentado por: Francisco Sebastião Correia Teixeira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05289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681690" y="0"/>
            <a:ext cx="6147167" cy="1551682"/>
            <a:chOff x="0" y="0"/>
            <a:chExt cx="1619007" cy="4086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19007" cy="408674"/>
            </a:xfrm>
            <a:custGeom>
              <a:avLst/>
              <a:gdLst/>
              <a:ahLst/>
              <a:cxnLst/>
              <a:rect r="r" b="b" t="t" l="l"/>
              <a:pathLst>
                <a:path h="408674" w="1619007">
                  <a:moveTo>
                    <a:pt x="39042" y="0"/>
                  </a:moveTo>
                  <a:lnTo>
                    <a:pt x="1579965" y="0"/>
                  </a:lnTo>
                  <a:cubicBezTo>
                    <a:pt x="1590319" y="0"/>
                    <a:pt x="1600250" y="4113"/>
                    <a:pt x="1607572" y="11435"/>
                  </a:cubicBezTo>
                  <a:cubicBezTo>
                    <a:pt x="1614894" y="18757"/>
                    <a:pt x="1619007" y="28688"/>
                    <a:pt x="1619007" y="39042"/>
                  </a:cubicBezTo>
                  <a:lnTo>
                    <a:pt x="1619007" y="369631"/>
                  </a:lnTo>
                  <a:cubicBezTo>
                    <a:pt x="1619007" y="379986"/>
                    <a:pt x="1614894" y="389916"/>
                    <a:pt x="1607572" y="397238"/>
                  </a:cubicBezTo>
                  <a:cubicBezTo>
                    <a:pt x="1600250" y="404560"/>
                    <a:pt x="1590319" y="408674"/>
                    <a:pt x="1579965" y="408674"/>
                  </a:cubicBezTo>
                  <a:lnTo>
                    <a:pt x="39042" y="408674"/>
                  </a:lnTo>
                  <a:cubicBezTo>
                    <a:pt x="28688" y="408674"/>
                    <a:pt x="18757" y="404560"/>
                    <a:pt x="11435" y="397238"/>
                  </a:cubicBezTo>
                  <a:cubicBezTo>
                    <a:pt x="4113" y="389916"/>
                    <a:pt x="0" y="379986"/>
                    <a:pt x="0" y="369631"/>
                  </a:cubicBezTo>
                  <a:lnTo>
                    <a:pt x="0" y="39042"/>
                  </a:lnTo>
                  <a:cubicBezTo>
                    <a:pt x="0" y="28688"/>
                    <a:pt x="4113" y="18757"/>
                    <a:pt x="11435" y="11435"/>
                  </a:cubicBezTo>
                  <a:cubicBezTo>
                    <a:pt x="18757" y="4113"/>
                    <a:pt x="28688" y="0"/>
                    <a:pt x="3904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619007" cy="4562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3732309" cy="10918484"/>
            <a:chOff x="0" y="0"/>
            <a:chExt cx="3940315" cy="115269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940315" cy="11526982"/>
            </a:xfrm>
            <a:custGeom>
              <a:avLst/>
              <a:gdLst/>
              <a:ahLst/>
              <a:cxnLst/>
              <a:rect r="r" b="b" t="t" l="l"/>
              <a:pathLst>
                <a:path h="11526982" w="3940315">
                  <a:moveTo>
                    <a:pt x="3940315" y="11526982"/>
                  </a:moveTo>
                  <a:lnTo>
                    <a:pt x="0" y="11526982"/>
                  </a:lnTo>
                  <a:lnTo>
                    <a:pt x="0" y="0"/>
                  </a:lnTo>
                  <a:lnTo>
                    <a:pt x="3940315" y="11526982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957841" y="250484"/>
            <a:ext cx="1152703" cy="935292"/>
            <a:chOff x="0" y="0"/>
            <a:chExt cx="1536938" cy="1247056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1257219" cy="1245448"/>
              <a:chOff x="0" y="0"/>
              <a:chExt cx="6350000" cy="63500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10" id="10"/>
            <p:cNvGrpSpPr/>
            <p:nvPr/>
          </p:nvGrpSpPr>
          <p:grpSpPr>
            <a:xfrm rot="0">
              <a:off x="279719" y="1608"/>
              <a:ext cx="1257219" cy="1245448"/>
              <a:chOff x="0" y="0"/>
              <a:chExt cx="6350000" cy="6350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12" id="12"/>
            <p:cNvSpPr txBox="true"/>
            <p:nvPr/>
          </p:nvSpPr>
          <p:spPr>
            <a:xfrm rot="0">
              <a:off x="528828" y="347887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01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957841" y="1489047"/>
            <a:ext cx="1152703" cy="934086"/>
            <a:chOff x="0" y="0"/>
            <a:chExt cx="1536938" cy="1245448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257219" cy="1245448"/>
              <a:chOff x="0" y="0"/>
              <a:chExt cx="6350000" cy="63500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279719" y="0"/>
              <a:ext cx="1257219" cy="1245448"/>
              <a:chOff x="0" y="0"/>
              <a:chExt cx="6350000" cy="63500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18" id="18"/>
            <p:cNvSpPr txBox="true"/>
            <p:nvPr/>
          </p:nvSpPr>
          <p:spPr>
            <a:xfrm rot="0">
              <a:off x="528828" y="346280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02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957841" y="2804778"/>
            <a:ext cx="1152703" cy="935292"/>
            <a:chOff x="0" y="0"/>
            <a:chExt cx="1536938" cy="1247056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1608"/>
              <a:ext cx="1257219" cy="1245448"/>
              <a:chOff x="0" y="0"/>
              <a:chExt cx="6350000" cy="63500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22" id="22"/>
            <p:cNvGrpSpPr/>
            <p:nvPr/>
          </p:nvGrpSpPr>
          <p:grpSpPr>
            <a:xfrm rot="0">
              <a:off x="279719" y="0"/>
              <a:ext cx="1257219" cy="1245448"/>
              <a:chOff x="0" y="0"/>
              <a:chExt cx="6350000" cy="63500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24" id="24"/>
            <p:cNvSpPr txBox="true"/>
            <p:nvPr/>
          </p:nvSpPr>
          <p:spPr>
            <a:xfrm rot="0">
              <a:off x="528828" y="346280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03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957841" y="4175456"/>
            <a:ext cx="1152703" cy="936498"/>
            <a:chOff x="0" y="0"/>
            <a:chExt cx="1536938" cy="1248663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0" y="3215"/>
              <a:ext cx="1257219" cy="1245448"/>
              <a:chOff x="0" y="0"/>
              <a:chExt cx="6350000" cy="63500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279719" y="0"/>
              <a:ext cx="1257219" cy="1245448"/>
              <a:chOff x="0" y="0"/>
              <a:chExt cx="6350000" cy="6350000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30" id="30"/>
            <p:cNvSpPr txBox="true"/>
            <p:nvPr/>
          </p:nvSpPr>
          <p:spPr>
            <a:xfrm rot="0">
              <a:off x="528828" y="346280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04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957841" y="5879828"/>
            <a:ext cx="1152703" cy="937703"/>
            <a:chOff x="0" y="0"/>
            <a:chExt cx="1536938" cy="1250271"/>
          </a:xfrm>
        </p:grpSpPr>
        <p:grpSp>
          <p:nvGrpSpPr>
            <p:cNvPr name="Group 32" id="32"/>
            <p:cNvGrpSpPr/>
            <p:nvPr/>
          </p:nvGrpSpPr>
          <p:grpSpPr>
            <a:xfrm rot="0">
              <a:off x="0" y="4823"/>
              <a:ext cx="1257219" cy="1245448"/>
              <a:chOff x="0" y="0"/>
              <a:chExt cx="6350000" cy="6350000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34" id="34"/>
            <p:cNvGrpSpPr/>
            <p:nvPr/>
          </p:nvGrpSpPr>
          <p:grpSpPr>
            <a:xfrm rot="0">
              <a:off x="279719" y="0"/>
              <a:ext cx="1257219" cy="1245448"/>
              <a:chOff x="0" y="0"/>
              <a:chExt cx="6350000" cy="63500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36" id="36"/>
            <p:cNvSpPr txBox="true"/>
            <p:nvPr/>
          </p:nvSpPr>
          <p:spPr>
            <a:xfrm rot="0">
              <a:off x="528828" y="346280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05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957841" y="7611571"/>
            <a:ext cx="1152703" cy="938909"/>
            <a:chOff x="0" y="0"/>
            <a:chExt cx="1536938" cy="1251878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6430"/>
              <a:ext cx="1257219" cy="1245448"/>
              <a:chOff x="0" y="0"/>
              <a:chExt cx="6350000" cy="63500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40" id="40"/>
            <p:cNvGrpSpPr/>
            <p:nvPr/>
          </p:nvGrpSpPr>
          <p:grpSpPr>
            <a:xfrm rot="0">
              <a:off x="279719" y="0"/>
              <a:ext cx="1257219" cy="1245448"/>
              <a:chOff x="0" y="0"/>
              <a:chExt cx="6350000" cy="6350000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42" id="42"/>
            <p:cNvSpPr txBox="true"/>
            <p:nvPr/>
          </p:nvSpPr>
          <p:spPr>
            <a:xfrm rot="0">
              <a:off x="528828" y="346280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06</a:t>
              </a:r>
            </a:p>
          </p:txBody>
        </p:sp>
      </p:grpSp>
      <p:sp>
        <p:nvSpPr>
          <p:cNvPr name="TextBox 43" id="43"/>
          <p:cNvSpPr txBox="true"/>
          <p:nvPr/>
        </p:nvSpPr>
        <p:spPr>
          <a:xfrm rot="0">
            <a:off x="3525972" y="289505"/>
            <a:ext cx="6295310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Nota Introdutória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3525972" y="1527465"/>
            <a:ext cx="13742853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Breve Apresentação da Ordem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516447" y="2843196"/>
            <a:ext cx="13742853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Atividades Desenvolvidas no Exercício 2023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525972" y="5520005"/>
            <a:ext cx="13742853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Principais Atividades a nível da Comissão Regional de Barlavento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3516447" y="7252351"/>
            <a:ext cx="13742853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Principais Atividades a nível da Comissão Regional de Sotavento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3516447" y="8918129"/>
            <a:ext cx="13752378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Demonstrações Financeiras do Exercício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3398401" y="-63742"/>
            <a:ext cx="4713745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Índice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1957841" y="8877300"/>
            <a:ext cx="1152703" cy="938909"/>
            <a:chOff x="0" y="0"/>
            <a:chExt cx="1536938" cy="1251878"/>
          </a:xfrm>
        </p:grpSpPr>
        <p:grpSp>
          <p:nvGrpSpPr>
            <p:cNvPr name="Group 51" id="51"/>
            <p:cNvGrpSpPr/>
            <p:nvPr/>
          </p:nvGrpSpPr>
          <p:grpSpPr>
            <a:xfrm rot="0">
              <a:off x="0" y="6430"/>
              <a:ext cx="1257219" cy="1245448"/>
              <a:chOff x="0" y="0"/>
              <a:chExt cx="6350000" cy="6350000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>
                  <a:alpha val="35686"/>
                </a:srgbClr>
              </a:solidFill>
            </p:spPr>
          </p:sp>
        </p:grpSp>
        <p:grpSp>
          <p:nvGrpSpPr>
            <p:cNvPr name="Group 53" id="53"/>
            <p:cNvGrpSpPr/>
            <p:nvPr/>
          </p:nvGrpSpPr>
          <p:grpSpPr>
            <a:xfrm rot="0">
              <a:off x="279719" y="0"/>
              <a:ext cx="1257219" cy="1245448"/>
              <a:chOff x="0" y="0"/>
              <a:chExt cx="6350000" cy="6350000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55" id="55"/>
            <p:cNvSpPr txBox="true"/>
            <p:nvPr/>
          </p:nvSpPr>
          <p:spPr>
            <a:xfrm rot="0">
              <a:off x="528828" y="346280"/>
              <a:ext cx="728390" cy="533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112"/>
                </a:lnSpc>
              </a:pPr>
              <a:r>
                <a:rPr lang="en-US" sz="2593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07</a:t>
              </a: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3525972" y="4215080"/>
            <a:ext cx="13742853" cy="77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Projetos da Responsabilidade do Conselho Diretivo</a:t>
            </a:r>
          </a:p>
        </p:txBody>
      </p:sp>
    </p:spTree>
  </p:cSld>
  <p:clrMapOvr>
    <a:masterClrMapping/>
  </p:clrMapOvr>
  <p:transition spd="med">
    <p:circl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681843"/>
            <a:chOff x="0" y="0"/>
            <a:chExt cx="3509078" cy="3227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09078" cy="322710"/>
            </a:xfrm>
            <a:custGeom>
              <a:avLst/>
              <a:gdLst/>
              <a:ahLst/>
              <a:cxnLst/>
              <a:rect r="r" b="b" t="t" l="l"/>
              <a:pathLst>
                <a:path h="322710" w="3509078">
                  <a:moveTo>
                    <a:pt x="0" y="0"/>
                  </a:moveTo>
                  <a:lnTo>
                    <a:pt x="3509078" y="0"/>
                  </a:lnTo>
                  <a:lnTo>
                    <a:pt x="3509078" y="322710"/>
                  </a:lnTo>
                  <a:lnTo>
                    <a:pt x="0" y="322710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3509078" cy="3703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913003"/>
            <a:ext cx="16230600" cy="7990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Senhores Auditores e Contabilistas Certificados,</a:t>
            </a:r>
          </a:p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Em cumprimento do estabelecido pelo Estatuto da Ordem de Auditores e Contabilistas Certificados de Cabo Verde (OPACC), o Conselho Diretivo apresenta o Relatório e Contas referente ao exercício de 2023.</a:t>
            </a:r>
          </a:p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 documento está estruturado em três partes. A primeira dedicada à análise das principais Atividades desenvolvidas durante o ano findo a 31 de dezembro de 2023, a segunda dedicada às Demonstrações Financeiras do Exercício e a terceira ao Controlo Orçamental.</a:t>
            </a:r>
          </a:p>
          <a:p>
            <a:pPr algn="l">
              <a:lnSpc>
                <a:spcPts val="5320"/>
              </a:lnSpc>
            </a:pPr>
            <a:r>
              <a:rPr lang="en-US" sz="38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As Demonstrações Financeiras foram submetidas à avaliação de um Auditor Independente e à apreciação do Conselho de Disciplina e Fiscalização, cujos relatórios/pareceres são apresentados em conjunto com o presente documento.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74515" y="-28076"/>
            <a:ext cx="11382550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Nota Introdutória</a:t>
            </a:r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6528818">
            <a:off x="9451237" y="-1005095"/>
            <a:ext cx="11262920" cy="12890588"/>
            <a:chOff x="0" y="0"/>
            <a:chExt cx="8082763" cy="92508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082762" cy="9250849"/>
            </a:xfrm>
            <a:custGeom>
              <a:avLst/>
              <a:gdLst/>
              <a:ahLst/>
              <a:cxnLst/>
              <a:rect r="r" b="b" t="t" l="l"/>
              <a:pathLst>
                <a:path h="9250849" w="8082762">
                  <a:moveTo>
                    <a:pt x="8082762" y="9250849"/>
                  </a:moveTo>
                  <a:lnTo>
                    <a:pt x="0" y="9250849"/>
                  </a:lnTo>
                  <a:lnTo>
                    <a:pt x="0" y="0"/>
                  </a:lnTo>
                  <a:lnTo>
                    <a:pt x="8082762" y="9250849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913778" y="3885865"/>
            <a:ext cx="13345522" cy="5372435"/>
            <a:chOff x="0" y="0"/>
            <a:chExt cx="17794029" cy="7163246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17794029" cy="7163246"/>
              <a:chOff x="0" y="0"/>
              <a:chExt cx="3343029" cy="1345785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343029" cy="1345785"/>
              </a:xfrm>
              <a:custGeom>
                <a:avLst/>
                <a:gdLst/>
                <a:ahLst/>
                <a:cxnLst/>
                <a:rect r="r" b="b" t="t" l="l"/>
                <a:pathLst>
                  <a:path h="1345785" w="3343029">
                    <a:moveTo>
                      <a:pt x="52096" y="0"/>
                    </a:moveTo>
                    <a:lnTo>
                      <a:pt x="3290933" y="0"/>
                    </a:lnTo>
                    <a:cubicBezTo>
                      <a:pt x="3304750" y="0"/>
                      <a:pt x="3318001" y="5489"/>
                      <a:pt x="3327771" y="15258"/>
                    </a:cubicBezTo>
                    <a:cubicBezTo>
                      <a:pt x="3337540" y="25028"/>
                      <a:pt x="3343029" y="38279"/>
                      <a:pt x="3343029" y="52096"/>
                    </a:cubicBezTo>
                    <a:lnTo>
                      <a:pt x="3343029" y="1293690"/>
                    </a:lnTo>
                    <a:cubicBezTo>
                      <a:pt x="3343029" y="1322461"/>
                      <a:pt x="3319705" y="1345785"/>
                      <a:pt x="3290933" y="1345785"/>
                    </a:cubicBezTo>
                    <a:lnTo>
                      <a:pt x="52096" y="1345785"/>
                    </a:lnTo>
                    <a:cubicBezTo>
                      <a:pt x="38279" y="1345785"/>
                      <a:pt x="25028" y="1340296"/>
                      <a:pt x="15258" y="1330527"/>
                    </a:cubicBezTo>
                    <a:cubicBezTo>
                      <a:pt x="5489" y="1320757"/>
                      <a:pt x="0" y="1307506"/>
                      <a:pt x="0" y="1293690"/>
                    </a:cubicBezTo>
                    <a:lnTo>
                      <a:pt x="0" y="52096"/>
                    </a:lnTo>
                    <a:cubicBezTo>
                      <a:pt x="0" y="23324"/>
                      <a:pt x="23324" y="0"/>
                      <a:pt x="5209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47625"/>
                <a:ext cx="3343029" cy="1393410"/>
              </a:xfrm>
              <a:prstGeom prst="rect">
                <a:avLst/>
              </a:prstGeom>
            </p:spPr>
            <p:txBody>
              <a:bodyPr anchor="ctr" rtlCol="false" tIns="30333" lIns="30333" bIns="30333" rIns="30333"/>
              <a:lstStyle/>
              <a:p>
                <a:pPr algn="ctr">
                  <a:lnSpc>
                    <a:spcPts val="2974"/>
                  </a:lnSpc>
                </a:pPr>
              </a:p>
            </p:txBody>
          </p:sp>
        </p:grpSp>
        <p:grpSp>
          <p:nvGrpSpPr>
            <p:cNvPr name="Group 8" id="8"/>
            <p:cNvGrpSpPr/>
            <p:nvPr/>
          </p:nvGrpSpPr>
          <p:grpSpPr>
            <a:xfrm rot="0">
              <a:off x="390824" y="304061"/>
              <a:ext cx="17012381" cy="6859185"/>
              <a:chOff x="0" y="0"/>
              <a:chExt cx="8262178" cy="333121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8262179" cy="3331210"/>
              </a:xfrm>
              <a:custGeom>
                <a:avLst/>
                <a:gdLst/>
                <a:ahLst/>
                <a:cxnLst/>
                <a:rect r="r" b="b" t="t" l="l"/>
                <a:pathLst>
                  <a:path h="3331210" w="8262179">
                    <a:moveTo>
                      <a:pt x="8078758" y="0"/>
                    </a:moveTo>
                    <a:lnTo>
                      <a:pt x="183420" y="0"/>
                    </a:lnTo>
                    <a:cubicBezTo>
                      <a:pt x="82622" y="0"/>
                      <a:pt x="0" y="62230"/>
                      <a:pt x="0" y="138430"/>
                    </a:cubicBezTo>
                    <a:lnTo>
                      <a:pt x="0" y="3192780"/>
                    </a:lnTo>
                    <a:cubicBezTo>
                      <a:pt x="0" y="3268980"/>
                      <a:pt x="82622" y="3331210"/>
                      <a:pt x="183420" y="3331210"/>
                    </a:cubicBezTo>
                    <a:lnTo>
                      <a:pt x="8078758" y="3331210"/>
                    </a:lnTo>
                    <a:cubicBezTo>
                      <a:pt x="8179557" y="3331210"/>
                      <a:pt x="8262179" y="3268980"/>
                      <a:pt x="8262179" y="3192780"/>
                    </a:cubicBezTo>
                    <a:lnTo>
                      <a:pt x="8262179" y="138430"/>
                    </a:lnTo>
                    <a:cubicBezTo>
                      <a:pt x="8262179" y="62230"/>
                      <a:pt x="8179557" y="0"/>
                      <a:pt x="8078758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0" t="-1376" r="0" b="-1376"/>
                </a:stretch>
              </a:blipFill>
            </p:spPr>
          </p:sp>
        </p:grpSp>
      </p:grpSp>
      <p:sp>
        <p:nvSpPr>
          <p:cNvPr name="TextBox 10" id="10"/>
          <p:cNvSpPr txBox="true"/>
          <p:nvPr/>
        </p:nvSpPr>
        <p:spPr>
          <a:xfrm rot="0">
            <a:off x="1028700" y="529255"/>
            <a:ext cx="11227245" cy="3356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439"/>
              </a:lnSpc>
            </a:pPr>
            <a:r>
              <a:rPr lang="en-US" sz="96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Breve Apresentação da Ordem</a:t>
            </a:r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69848"/>
            <a:ext cx="14709327" cy="17176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Enquadramento Jurídico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1955493"/>
            <a:ext cx="16230600" cy="786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 OPACC – Ordem Profissional de Auditores e Contabilistas Certificados de Cabo Verde foi criada pelo Decreto-Lei n.º 12/2000, de 28 de fevereiro, alte­rado pela Lei n.º 82/IX/2020 de 26 de maio, que aprovou o respetivo Estatuto, em conformidade com as bases de criação e regime das Ordens Profissionais em Cabo Verde, então definidas na Lei nº 126/IV/95, de 26 de junho. </a:t>
            </a:r>
          </a:p>
          <a:p>
            <a:pPr algn="l">
              <a:lnSpc>
                <a:spcPts val="5179"/>
              </a:lnSpc>
            </a:pPr>
            <a:r>
              <a:rPr lang="en-US" sz="36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Mais tarde, com a aprovação através da Lei nº 90/VI/2006, de 9 de janeiro, de um novo regime jurídico das Associações Públicas Profissionais, atualmente em vigor, cujo artigo 56º determina a revisão dos estatutos das Associações Públicas existentes, com vista à sua conformação com o novo enquadramento legal, foi também aprovado um novo estatuto para esta ordem profissional, pela Lei n.º 82/IX/2020, de 26 de março.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293207" y="0"/>
            <a:ext cx="2994793" cy="10469614"/>
            <a:chOff x="0" y="0"/>
            <a:chExt cx="788752" cy="27574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88752" cy="2757429"/>
            </a:xfrm>
            <a:custGeom>
              <a:avLst/>
              <a:gdLst/>
              <a:ahLst/>
              <a:cxnLst/>
              <a:rect r="r" b="b" t="t" l="l"/>
              <a:pathLst>
                <a:path h="2757429" w="788752">
                  <a:moveTo>
                    <a:pt x="0" y="0"/>
                  </a:moveTo>
                  <a:lnTo>
                    <a:pt x="788752" y="0"/>
                  </a:lnTo>
                  <a:lnTo>
                    <a:pt x="788752" y="2757429"/>
                  </a:lnTo>
                  <a:lnTo>
                    <a:pt x="0" y="2757429"/>
                  </a:lnTo>
                  <a:close/>
                </a:path>
              </a:pathLst>
            </a:custGeom>
            <a:solidFill>
              <a:srgbClr val="013892">
                <a:alpha val="64706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788752" cy="28050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26529" y="847725"/>
            <a:ext cx="8941296" cy="15760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Membros da Ordem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3351970"/>
            <a:ext cx="5449909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6" indent="-431798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Membros Efetivos;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204389"/>
            <a:ext cx="627167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6" indent="-431798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Membros Estagiários;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056808"/>
            <a:ext cx="627167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6" indent="-431798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Membros Associados;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5907708"/>
            <a:ext cx="8115300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6" indent="-431798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Membros Correspondentes;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758609"/>
            <a:ext cx="6819511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6" indent="-431798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Membros Honorários.</a:t>
            </a:r>
          </a:p>
        </p:txBody>
      </p:sp>
    </p:spTree>
  </p:cSld>
  <p:clrMapOvr>
    <a:masterClrMapping/>
  </p:clrMapOvr>
  <p:transition spd="fast">
    <p:wipe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8648" y="2243215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61508" y="6279079"/>
            <a:ext cx="17764984" cy="2979221"/>
          </a:xfrm>
          <a:custGeom>
            <a:avLst/>
            <a:gdLst/>
            <a:ahLst/>
            <a:cxnLst/>
            <a:rect r="r" b="b" t="t" l="l"/>
            <a:pathLst>
              <a:path h="2979221" w="17764984">
                <a:moveTo>
                  <a:pt x="0" y="0"/>
                </a:moveTo>
                <a:lnTo>
                  <a:pt x="17764984" y="0"/>
                </a:lnTo>
                <a:lnTo>
                  <a:pt x="17764984" y="2979221"/>
                </a:lnTo>
                <a:lnTo>
                  <a:pt x="0" y="29792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6272108" y="298797"/>
            <a:ext cx="721773" cy="168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794"/>
              </a:lnSpc>
            </a:pPr>
            <a:r>
              <a:rPr lang="en-US" sz="9852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895350"/>
            <a:ext cx="16230600" cy="11372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39"/>
              </a:lnSpc>
            </a:pPr>
            <a:r>
              <a:rPr lang="en-US" sz="65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Membros da Ordem, por Região, Categoria e Sexo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428234"/>
            <a:ext cx="16230600" cy="3322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 31 de dezembro de 2023, a OPACC contava com 646 membros, a nível nacional, sendo 43 Auditores e 12 Sociedades de Auditores (sendo 2 internacionais), 572 Contabilistas, e 19 Sociedades de Contabilistas, repartidos pelas duas regiões da forma como se segue o quadro seguinte mostra a distribuição dos membros da ordem no final de 2023:</a:t>
            </a:r>
          </a:p>
        </p:txBody>
      </p:sp>
    </p:spTree>
  </p:cSld>
  <p:clrMapOvr>
    <a:masterClrMapping/>
  </p:clrMapOvr>
  <p:transition spd="slow">
    <p:cover dir="l"/>
  </p:transition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0659" y="2553588"/>
            <a:ext cx="16312158" cy="1543050"/>
            <a:chOff x="0" y="0"/>
            <a:chExt cx="4296206" cy="4064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96206" cy="406400"/>
            </a:xfrm>
            <a:custGeom>
              <a:avLst/>
              <a:gdLst/>
              <a:ahLst/>
              <a:cxnLst/>
              <a:rect r="r" b="b" t="t" l="l"/>
              <a:pathLst>
                <a:path h="406400" w="4296206">
                  <a:moveTo>
                    <a:pt x="0" y="0"/>
                  </a:moveTo>
                  <a:lnTo>
                    <a:pt x="4296206" y="0"/>
                  </a:lnTo>
                  <a:lnTo>
                    <a:pt x="4296206" y="40640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296206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947142" y="847725"/>
            <a:ext cx="16312158" cy="1519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20"/>
              </a:lnSpc>
            </a:pPr>
            <a:r>
              <a:rPr lang="en-US" sz="8800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Estrutura e Funcionamento da Ordem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8806738" y="4096638"/>
            <a:ext cx="0" cy="159098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2074664" y="5706670"/>
            <a:ext cx="14057115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4858793" y="2833940"/>
            <a:ext cx="8935641" cy="887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>
                <a:solidFill>
                  <a:srgbClr val="D01F2C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Órgãos Nacionais da Opacc</a:t>
            </a:r>
          </a:p>
        </p:txBody>
      </p:sp>
      <p:sp>
        <p:nvSpPr>
          <p:cNvPr name="AutoShape 9" id="9"/>
          <p:cNvSpPr/>
          <p:nvPr/>
        </p:nvSpPr>
        <p:spPr>
          <a:xfrm flipV="true">
            <a:off x="2074664" y="5706670"/>
            <a:ext cx="19050" cy="101270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V="true">
            <a:off x="16093682" y="5707028"/>
            <a:ext cx="19050" cy="1012705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V="true">
            <a:off x="11371237" y="5707536"/>
            <a:ext cx="38097" cy="1428837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V="true">
            <a:off x="6889517" y="5707536"/>
            <a:ext cx="0" cy="103700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5048828" y="6744536"/>
            <a:ext cx="3681378" cy="2367338"/>
            <a:chOff x="0" y="0"/>
            <a:chExt cx="969581" cy="62349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69581" cy="623496"/>
            </a:xfrm>
            <a:custGeom>
              <a:avLst/>
              <a:gdLst/>
              <a:ahLst/>
              <a:cxnLst/>
              <a:rect r="r" b="b" t="t" l="l"/>
              <a:pathLst>
                <a:path h="623496" w="969581">
                  <a:moveTo>
                    <a:pt x="0" y="0"/>
                  </a:moveTo>
                  <a:lnTo>
                    <a:pt x="969581" y="0"/>
                  </a:lnTo>
                  <a:lnTo>
                    <a:pt x="969581" y="623496"/>
                  </a:lnTo>
                  <a:lnTo>
                    <a:pt x="0" y="623496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969581" cy="67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511505" y="6744536"/>
            <a:ext cx="3681378" cy="2367338"/>
            <a:chOff x="0" y="0"/>
            <a:chExt cx="969581" cy="62349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69581" cy="623496"/>
            </a:xfrm>
            <a:custGeom>
              <a:avLst/>
              <a:gdLst/>
              <a:ahLst/>
              <a:cxnLst/>
              <a:rect r="r" b="b" t="t" l="l"/>
              <a:pathLst>
                <a:path h="623496" w="969581">
                  <a:moveTo>
                    <a:pt x="0" y="0"/>
                  </a:moveTo>
                  <a:lnTo>
                    <a:pt x="969581" y="0"/>
                  </a:lnTo>
                  <a:lnTo>
                    <a:pt x="969581" y="623496"/>
                  </a:lnTo>
                  <a:lnTo>
                    <a:pt x="0" y="623496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47625"/>
              <a:ext cx="969581" cy="67112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233975" y="6716627"/>
            <a:ext cx="3681378" cy="2395247"/>
            <a:chOff x="0" y="0"/>
            <a:chExt cx="969581" cy="63084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969581" cy="630847"/>
            </a:xfrm>
            <a:custGeom>
              <a:avLst/>
              <a:gdLst/>
              <a:ahLst/>
              <a:cxnLst/>
              <a:rect r="r" b="b" t="t" l="l"/>
              <a:pathLst>
                <a:path h="630847" w="969581">
                  <a:moveTo>
                    <a:pt x="0" y="0"/>
                  </a:moveTo>
                  <a:lnTo>
                    <a:pt x="969581" y="0"/>
                  </a:lnTo>
                  <a:lnTo>
                    <a:pt x="969581" y="630847"/>
                  </a:lnTo>
                  <a:lnTo>
                    <a:pt x="0" y="630847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969581" cy="678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4291090" y="6716627"/>
            <a:ext cx="3681378" cy="2395247"/>
            <a:chOff x="0" y="0"/>
            <a:chExt cx="969581" cy="63084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969581" cy="630847"/>
            </a:xfrm>
            <a:custGeom>
              <a:avLst/>
              <a:gdLst/>
              <a:ahLst/>
              <a:cxnLst/>
              <a:rect r="r" b="b" t="t" l="l"/>
              <a:pathLst>
                <a:path h="630847" w="969581">
                  <a:moveTo>
                    <a:pt x="0" y="0"/>
                  </a:moveTo>
                  <a:lnTo>
                    <a:pt x="969581" y="0"/>
                  </a:lnTo>
                  <a:lnTo>
                    <a:pt x="969581" y="630847"/>
                  </a:lnTo>
                  <a:lnTo>
                    <a:pt x="0" y="630847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969581" cy="6784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233975" y="7040974"/>
            <a:ext cx="3617118" cy="1633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Assembleia Geral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307530" y="7455311"/>
            <a:ext cx="3163972" cy="804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79"/>
              </a:lnSpc>
            </a:pPr>
            <a:r>
              <a:rPr lang="en-US" sz="46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Bastonário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994692" y="7041123"/>
            <a:ext cx="2753090" cy="1633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80"/>
              </a:lnSpc>
            </a:pPr>
            <a:r>
              <a:rPr lang="en-US" sz="47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Conselho Diretivo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4515226" y="6836005"/>
            <a:ext cx="3233105" cy="209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Conselho de Disciplina e Fiscalização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6272108" y="298797"/>
            <a:ext cx="721773" cy="1687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3794"/>
              </a:lnSpc>
            </a:pPr>
            <a:r>
              <a:rPr lang="en-US" sz="9852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04875"/>
            <a:ext cx="16230600" cy="2121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Para consulta e apoio de índole técnico-profissional, o Conselho Diretivo recorre às seguintes estruturas: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17433" y="4355465"/>
            <a:ext cx="7803769" cy="788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93141" indent="-496571" lvl="1">
              <a:lnSpc>
                <a:spcPts val="6440"/>
              </a:lnSpc>
              <a:buAutoNum type="arabicPeriod" startAt="1"/>
            </a:pPr>
            <a:r>
              <a:rPr lang="en-US" sz="46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A Comissão Consultiva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00326" y="5771380"/>
            <a:ext cx="11041753" cy="788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2. A Comissão Técnica de Contabilidade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43665" y="7187295"/>
            <a:ext cx="10463476" cy="788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3. A Comissão Técnica de Auditoria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6D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4114512"/>
            <a:ext cx="18288000" cy="6172344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13360173" y="2978951"/>
            <a:ext cx="2271122" cy="2271122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52896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656705" y="2978951"/>
            <a:ext cx="2271122" cy="2271122"/>
            <a:chOff x="0" y="0"/>
            <a:chExt cx="6350000" cy="63500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52896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8008439" y="2978951"/>
            <a:ext cx="2271122" cy="2271122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52896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3015263" y="3385542"/>
            <a:ext cx="1554007" cy="1457941"/>
          </a:xfrm>
          <a:custGeom>
            <a:avLst/>
            <a:gdLst/>
            <a:ahLst/>
            <a:cxnLst/>
            <a:rect r="r" b="b" t="t" l="l"/>
            <a:pathLst>
              <a:path h="1457941" w="1554007">
                <a:moveTo>
                  <a:pt x="0" y="0"/>
                </a:moveTo>
                <a:lnTo>
                  <a:pt x="1554006" y="0"/>
                </a:lnTo>
                <a:lnTo>
                  <a:pt x="1554006" y="1457941"/>
                </a:lnTo>
                <a:lnTo>
                  <a:pt x="0" y="14579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413741" y="3517027"/>
            <a:ext cx="1460519" cy="1194970"/>
          </a:xfrm>
          <a:custGeom>
            <a:avLst/>
            <a:gdLst/>
            <a:ahLst/>
            <a:cxnLst/>
            <a:rect r="r" b="b" t="t" l="l"/>
            <a:pathLst>
              <a:path h="1194970" w="1460519">
                <a:moveTo>
                  <a:pt x="0" y="0"/>
                </a:moveTo>
                <a:lnTo>
                  <a:pt x="1460518" y="0"/>
                </a:lnTo>
                <a:lnTo>
                  <a:pt x="1460518" y="1194970"/>
                </a:lnTo>
                <a:lnTo>
                  <a:pt x="0" y="1194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837356" y="199246"/>
            <a:ext cx="9450644" cy="3915267"/>
          </a:xfrm>
          <a:custGeom>
            <a:avLst/>
            <a:gdLst/>
            <a:ahLst/>
            <a:cxnLst/>
            <a:rect r="r" b="b" t="t" l="l"/>
            <a:pathLst>
              <a:path h="3915267" w="9450644">
                <a:moveTo>
                  <a:pt x="0" y="0"/>
                </a:moveTo>
                <a:lnTo>
                  <a:pt x="9450644" y="0"/>
                </a:lnTo>
                <a:lnTo>
                  <a:pt x="9450644" y="3915266"/>
                </a:lnTo>
                <a:lnTo>
                  <a:pt x="0" y="39152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7000"/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859681" y="3431671"/>
            <a:ext cx="1272106" cy="1365682"/>
          </a:xfrm>
          <a:custGeom>
            <a:avLst/>
            <a:gdLst/>
            <a:ahLst/>
            <a:cxnLst/>
            <a:rect r="r" b="b" t="t" l="l"/>
            <a:pathLst>
              <a:path h="1365682" w="1272106">
                <a:moveTo>
                  <a:pt x="0" y="0"/>
                </a:moveTo>
                <a:lnTo>
                  <a:pt x="1272106" y="0"/>
                </a:lnTo>
                <a:lnTo>
                  <a:pt x="1272106" y="1365682"/>
                </a:lnTo>
                <a:lnTo>
                  <a:pt x="0" y="136568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2616087" y="1019175"/>
            <a:ext cx="13055825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Orgãos Regionais da Opacc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92797" y="6010704"/>
            <a:ext cx="4598938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Assembleia Regional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844531" y="6010704"/>
            <a:ext cx="4598938" cy="1276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Comissão Executiva Regional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96265" y="6010704"/>
            <a:ext cx="4598938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Comissão de Disciplina e Fiscalização</a:t>
            </a:r>
          </a:p>
        </p:txBody>
      </p:sp>
    </p:spTree>
  </p:cSld>
  <p:clrMapOvr>
    <a:masterClrMapping/>
  </p:clrMapOvr>
  <p:transition spd="med">
    <p:wipe dir="l"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04563"/>
            <a:ext cx="4727762" cy="1120836"/>
            <a:chOff x="0" y="0"/>
            <a:chExt cx="1288475" cy="3054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88475" cy="305466"/>
            </a:xfrm>
            <a:custGeom>
              <a:avLst/>
              <a:gdLst/>
              <a:ahLst/>
              <a:cxnLst/>
              <a:rect r="r" b="b" t="t" l="l"/>
              <a:pathLst>
                <a:path h="305466" w="1288475">
                  <a:moveTo>
                    <a:pt x="39301" y="0"/>
                  </a:moveTo>
                  <a:lnTo>
                    <a:pt x="1249174" y="0"/>
                  </a:lnTo>
                  <a:cubicBezTo>
                    <a:pt x="1270879" y="0"/>
                    <a:pt x="1288475" y="17596"/>
                    <a:pt x="1288475" y="39301"/>
                  </a:cubicBezTo>
                  <a:lnTo>
                    <a:pt x="1288475" y="266165"/>
                  </a:lnTo>
                  <a:cubicBezTo>
                    <a:pt x="1288475" y="276588"/>
                    <a:pt x="1284334" y="286584"/>
                    <a:pt x="1276964" y="293955"/>
                  </a:cubicBezTo>
                  <a:cubicBezTo>
                    <a:pt x="1269594" y="301325"/>
                    <a:pt x="1259597" y="305466"/>
                    <a:pt x="1249174" y="305466"/>
                  </a:cubicBezTo>
                  <a:lnTo>
                    <a:pt x="39301" y="305466"/>
                  </a:lnTo>
                  <a:cubicBezTo>
                    <a:pt x="17596" y="305466"/>
                    <a:pt x="0" y="287870"/>
                    <a:pt x="0" y="266165"/>
                  </a:cubicBezTo>
                  <a:lnTo>
                    <a:pt x="0" y="39301"/>
                  </a:lnTo>
                  <a:cubicBezTo>
                    <a:pt x="0" y="28878"/>
                    <a:pt x="4141" y="18881"/>
                    <a:pt x="11511" y="11511"/>
                  </a:cubicBezTo>
                  <a:cubicBezTo>
                    <a:pt x="18881" y="4141"/>
                    <a:pt x="28878" y="0"/>
                    <a:pt x="39301" y="0"/>
                  </a:cubicBez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88475" cy="353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11431" y="686899"/>
            <a:ext cx="4332142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Secretário-geral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048910"/>
            <a:ext cx="6979234" cy="335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Funciona na dependência do Conselho Diretivo e tem como atribuições apoiar o Conselho Diretivo do exercício das suas atribuições e coordenar os serviços de apoio da ordem.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007934" y="443101"/>
            <a:ext cx="10071858" cy="2162230"/>
            <a:chOff x="0" y="0"/>
            <a:chExt cx="2744922" cy="58928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744922" cy="589281"/>
            </a:xfrm>
            <a:custGeom>
              <a:avLst/>
              <a:gdLst/>
              <a:ahLst/>
              <a:cxnLst/>
              <a:rect r="r" b="b" t="t" l="l"/>
              <a:pathLst>
                <a:path h="589281" w="2744922">
                  <a:moveTo>
                    <a:pt x="18448" y="0"/>
                  </a:moveTo>
                  <a:lnTo>
                    <a:pt x="2726474" y="0"/>
                  </a:lnTo>
                  <a:cubicBezTo>
                    <a:pt x="2736663" y="0"/>
                    <a:pt x="2744922" y="8259"/>
                    <a:pt x="2744922" y="18448"/>
                  </a:cubicBezTo>
                  <a:lnTo>
                    <a:pt x="2744922" y="570833"/>
                  </a:lnTo>
                  <a:cubicBezTo>
                    <a:pt x="2744922" y="581021"/>
                    <a:pt x="2736663" y="589281"/>
                    <a:pt x="2726474" y="589281"/>
                  </a:cubicBezTo>
                  <a:lnTo>
                    <a:pt x="18448" y="589281"/>
                  </a:lnTo>
                  <a:cubicBezTo>
                    <a:pt x="8259" y="589281"/>
                    <a:pt x="0" y="581021"/>
                    <a:pt x="0" y="570833"/>
                  </a:cubicBezTo>
                  <a:lnTo>
                    <a:pt x="0" y="18448"/>
                  </a:lnTo>
                  <a:cubicBezTo>
                    <a:pt x="0" y="8259"/>
                    <a:pt x="8259" y="0"/>
                    <a:pt x="18448" y="0"/>
                  </a:cubicBez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744922" cy="6369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8399095" y="643342"/>
            <a:ext cx="9888905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Responsável Administrativa e Financeira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28700" y="5968130"/>
            <a:ext cx="5611368" cy="1120836"/>
            <a:chOff x="0" y="0"/>
            <a:chExt cx="1529288" cy="30546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29288" cy="305466"/>
            </a:xfrm>
            <a:custGeom>
              <a:avLst/>
              <a:gdLst/>
              <a:ahLst/>
              <a:cxnLst/>
              <a:rect r="r" b="b" t="t" l="l"/>
              <a:pathLst>
                <a:path h="305466" w="1529288">
                  <a:moveTo>
                    <a:pt x="33112" y="0"/>
                  </a:moveTo>
                  <a:lnTo>
                    <a:pt x="1496175" y="0"/>
                  </a:lnTo>
                  <a:cubicBezTo>
                    <a:pt x="1504957" y="0"/>
                    <a:pt x="1513379" y="3489"/>
                    <a:pt x="1519589" y="9698"/>
                  </a:cubicBezTo>
                  <a:cubicBezTo>
                    <a:pt x="1525799" y="15908"/>
                    <a:pt x="1529288" y="24330"/>
                    <a:pt x="1529288" y="33112"/>
                  </a:cubicBezTo>
                  <a:lnTo>
                    <a:pt x="1529288" y="272353"/>
                  </a:lnTo>
                  <a:cubicBezTo>
                    <a:pt x="1529288" y="281135"/>
                    <a:pt x="1525799" y="289557"/>
                    <a:pt x="1519589" y="295767"/>
                  </a:cubicBezTo>
                  <a:cubicBezTo>
                    <a:pt x="1513379" y="301977"/>
                    <a:pt x="1504957" y="305466"/>
                    <a:pt x="1496175" y="305466"/>
                  </a:cubicBezTo>
                  <a:lnTo>
                    <a:pt x="33112" y="305466"/>
                  </a:lnTo>
                  <a:cubicBezTo>
                    <a:pt x="24330" y="305466"/>
                    <a:pt x="15908" y="301977"/>
                    <a:pt x="9698" y="295767"/>
                  </a:cubicBezTo>
                  <a:cubicBezTo>
                    <a:pt x="3489" y="289557"/>
                    <a:pt x="0" y="281135"/>
                    <a:pt x="0" y="272353"/>
                  </a:cubicBezTo>
                  <a:lnTo>
                    <a:pt x="0" y="33112"/>
                  </a:lnTo>
                  <a:cubicBezTo>
                    <a:pt x="0" y="24330"/>
                    <a:pt x="3489" y="15908"/>
                    <a:pt x="9698" y="9698"/>
                  </a:cubicBezTo>
                  <a:cubicBezTo>
                    <a:pt x="15908" y="3489"/>
                    <a:pt x="24330" y="0"/>
                    <a:pt x="33112" y="0"/>
                  </a:cubicBez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529288" cy="353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007934" y="2797995"/>
            <a:ext cx="10071858" cy="3919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Afeta aos serviços centrais, encarrega-se da organização e gestão administrativa e financeira, incluindo a coordenação da contabilidade e reporte financeiro, orçamentação e controlo orçamental, faturação e cobrança, tesouraria e gestão patrimonial.</a:t>
            </a:r>
          </a:p>
          <a:p>
            <a:pPr algn="l">
              <a:lnSpc>
                <a:spcPts val="4480"/>
              </a:lnSpc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211431" y="6044360"/>
            <a:ext cx="521574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Secretária Executiva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81796" y="7194130"/>
            <a:ext cx="16328885" cy="31447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Afeta aos Serviços Centrais e à Comissão Executiva Regional do Sotavento, apoia o Presidente e os órgãos em geral; coordena o atendimento do público e receção, o tratamento da correspondência recebida e dos processos dos membros, comunicação institucional, para além doutras tarefas administrativas, dentro do âmbito da sua competência profissional;</a:t>
            </a:r>
          </a:p>
          <a:p>
            <a:pPr algn="l">
              <a:lnSpc>
                <a:spcPts val="269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04563"/>
            <a:ext cx="9966288" cy="1120836"/>
            <a:chOff x="0" y="0"/>
            <a:chExt cx="2716151" cy="3054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16151" cy="305466"/>
            </a:xfrm>
            <a:custGeom>
              <a:avLst/>
              <a:gdLst/>
              <a:ahLst/>
              <a:cxnLst/>
              <a:rect r="r" b="b" t="t" l="l"/>
              <a:pathLst>
                <a:path h="305466" w="2716151">
                  <a:moveTo>
                    <a:pt x="18643" y="0"/>
                  </a:moveTo>
                  <a:lnTo>
                    <a:pt x="2697507" y="0"/>
                  </a:lnTo>
                  <a:cubicBezTo>
                    <a:pt x="2702452" y="0"/>
                    <a:pt x="2707194" y="1964"/>
                    <a:pt x="2710690" y="5461"/>
                  </a:cubicBezTo>
                  <a:cubicBezTo>
                    <a:pt x="2714186" y="8957"/>
                    <a:pt x="2716151" y="13699"/>
                    <a:pt x="2716151" y="18643"/>
                  </a:cubicBezTo>
                  <a:lnTo>
                    <a:pt x="2716151" y="286822"/>
                  </a:lnTo>
                  <a:cubicBezTo>
                    <a:pt x="2716151" y="297119"/>
                    <a:pt x="2707804" y="305466"/>
                    <a:pt x="2697507" y="305466"/>
                  </a:cubicBezTo>
                  <a:lnTo>
                    <a:pt x="18643" y="305466"/>
                  </a:lnTo>
                  <a:cubicBezTo>
                    <a:pt x="8347" y="305466"/>
                    <a:pt x="0" y="297119"/>
                    <a:pt x="0" y="286822"/>
                  </a:cubicBezTo>
                  <a:lnTo>
                    <a:pt x="0" y="18643"/>
                  </a:lnTo>
                  <a:cubicBezTo>
                    <a:pt x="0" y="8347"/>
                    <a:pt x="8347" y="0"/>
                    <a:pt x="18643" y="0"/>
                  </a:cubicBez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2716151" cy="353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211431" y="686899"/>
            <a:ext cx="9783557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Secretária - Assistente Administrativa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048910"/>
            <a:ext cx="16919812" cy="3357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Afeta à Comissão Executiva Regional do Barlavento, apoia a Direção do órgão, trata do atendimento do público e da receção e tratamento da correspondência recebida, bem como do controlo e identificação dos membros que efetuam pagamento de quotas por transferência bancária e da emissão das ordens de pagamento e cheques para pequenos pagamentos locais, para além de outras tarefas administrativas, dentro do âmbito da sua competência profissional e que lhe sejam atribuídas.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3951" y="5773062"/>
            <a:ext cx="6253414" cy="1120836"/>
            <a:chOff x="0" y="0"/>
            <a:chExt cx="1704267" cy="3054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04267" cy="305466"/>
            </a:xfrm>
            <a:custGeom>
              <a:avLst/>
              <a:gdLst/>
              <a:ahLst/>
              <a:cxnLst/>
              <a:rect r="r" b="b" t="t" l="l"/>
              <a:pathLst>
                <a:path h="305466" w="1704267">
                  <a:moveTo>
                    <a:pt x="29713" y="0"/>
                  </a:moveTo>
                  <a:lnTo>
                    <a:pt x="1674554" y="0"/>
                  </a:lnTo>
                  <a:cubicBezTo>
                    <a:pt x="1690964" y="0"/>
                    <a:pt x="1704267" y="13303"/>
                    <a:pt x="1704267" y="29713"/>
                  </a:cubicBezTo>
                  <a:lnTo>
                    <a:pt x="1704267" y="275753"/>
                  </a:lnTo>
                  <a:cubicBezTo>
                    <a:pt x="1704267" y="292163"/>
                    <a:pt x="1690964" y="305466"/>
                    <a:pt x="1674554" y="305466"/>
                  </a:cubicBezTo>
                  <a:lnTo>
                    <a:pt x="29713" y="305466"/>
                  </a:lnTo>
                  <a:cubicBezTo>
                    <a:pt x="13303" y="305466"/>
                    <a:pt x="0" y="292163"/>
                    <a:pt x="0" y="275753"/>
                  </a:cubicBezTo>
                  <a:lnTo>
                    <a:pt x="0" y="29713"/>
                  </a:lnTo>
                  <a:cubicBezTo>
                    <a:pt x="0" y="13303"/>
                    <a:pt x="13303" y="0"/>
                    <a:pt x="29713" y="0"/>
                  </a:cubicBez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1704267" cy="3530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11431" y="5849292"/>
            <a:ext cx="5878454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Assistente Operacional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7142203"/>
            <a:ext cx="16328885" cy="2582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Afeta aos Serviços Centrais, dá apoio às tarefas de manutenção das instalações, distribuição de correspondência e outras. </a:t>
            </a:r>
          </a:p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 Ordem vem recorrendo aos serviços de uma Jurista, um Técnico web e uma empresa de informática, em regime de avença, e, pontualmente a alguns serviços externos.</a:t>
            </a:r>
          </a:p>
          <a:p>
            <a:pPr algn="l">
              <a:lnSpc>
                <a:spcPts val="2699"/>
              </a:lnSpc>
            </a:pP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88" r="0" b="-92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6721" y="6048375"/>
            <a:ext cx="17154558" cy="320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600"/>
              </a:lnSpc>
              <a:spcBef>
                <a:spcPct val="0"/>
              </a:spcBef>
            </a:pPr>
            <a:r>
              <a:rPr lang="en-US" sz="10500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PROJETOS DA RESPONSABILIDADE DO CONSELHO DIRETIVO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528002"/>
            <a:ext cx="6835545" cy="896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Projeto de adesão do IFAC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1502397"/>
            <a:ext cx="6835545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 projeto continua em curso em 2024 embora as perspectivas quanto ao financiamento não sejam animadoras.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032504" y="528002"/>
            <a:ext cx="7226796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apoio e relacionamento com os membros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32504" y="3362960"/>
            <a:ext cx="7226796" cy="1780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Uma das atividades previstas era a edição de uma brochura com as Normas de Relato Financeiro.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170997"/>
            <a:ext cx="6835545" cy="2744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das relações com a administração fiscal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048818"/>
            <a:ext cx="6835545" cy="298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As ações previstas com a administração fiscal continuaram a ser desenvolvidas estando prevista a sua continuação em 2024.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32504" y="5690870"/>
            <a:ext cx="7226796" cy="1820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Digitalização dos Processos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32504" y="7648893"/>
            <a:ext cx="7226796" cy="23806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 processo será continuado em 2024, de modo que possamos ter os primeiros resultados antes do final do ano.</a:t>
            </a:r>
          </a:p>
        </p:txBody>
      </p:sp>
    </p:spTree>
  </p:cSld>
  <p:clrMapOvr>
    <a:masterClrMapping/>
  </p:clrMapOvr>
  <p:transition spd="fast">
    <p:cover dir="u"/>
  </p:transition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66775"/>
            <a:ext cx="15482270" cy="137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Controlo de Qualidade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0" y="1681843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7"/>
                </a:lnTo>
                <a:lnTo>
                  <a:pt x="0" y="75764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726592"/>
            <a:ext cx="13178580" cy="352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 Conselho Diretivo está a estudar a melhor forma de resolver a questão do controlo de qualidade, pois é de capital importância para o projeto de adesão ao IFAC.</a:t>
            </a:r>
          </a:p>
        </p:txBody>
      </p:sp>
    </p:spTree>
  </p:cSld>
  <p:clrMapOvr>
    <a:masterClrMapping/>
  </p:clrMapOvr>
  <p:transition spd="slow">
    <p:push dir="l"/>
  </p:transition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88" r="0" b="-92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133442" y="1019175"/>
            <a:ext cx="16125858" cy="3209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600"/>
              </a:lnSpc>
              <a:spcBef>
                <a:spcPct val="0"/>
              </a:spcBef>
            </a:pPr>
            <a:r>
              <a:rPr lang="en-US" sz="10500">
                <a:solidFill>
                  <a:srgbClr val="000000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ATIVIDADES DESENVOLVIDAS EM 2023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355271"/>
            <a:ext cx="18288000" cy="7576457"/>
          </a:xfrm>
          <a:custGeom>
            <a:avLst/>
            <a:gdLst/>
            <a:ahLst/>
            <a:cxnLst/>
            <a:rect r="r" b="b" t="t" l="l"/>
            <a:pathLst>
              <a:path h="7576457" w="18288000">
                <a:moveTo>
                  <a:pt x="0" y="0"/>
                </a:moveTo>
                <a:lnTo>
                  <a:pt x="18288000" y="0"/>
                </a:lnTo>
                <a:lnTo>
                  <a:pt x="18288000" y="7576458"/>
                </a:lnTo>
                <a:lnTo>
                  <a:pt x="0" y="75764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18044" y="942975"/>
            <a:ext cx="16230600" cy="8151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5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 ano de 2023 ficou marcado pela necessidade de se introduzir algumas alterações na forma de funcionamento dos serviços da ordem, processo que continuo em 2024.</a:t>
            </a:r>
          </a:p>
          <a:p>
            <a:pPr algn="l" marL="906775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Grande parte do tempo do Conselho Diretivo e das Comissões Técnicas de Auditoria (CTA) e de Contabilidade (CTC) foi consumido na gestão dos vários processos pendentes relativos aos pedidos de dispensa de estágio para Auditor Certificado e Contabilista Certificado e de Sociedades Internacionais de Auditoria. Alguns dos processos já vinham arrastando-se no tempo e tinham atingido o nível de contenda tal que seguiram para os tribunais.</a:t>
            </a:r>
          </a:p>
        </p:txBody>
      </p:sp>
    </p:spTree>
  </p:cSld>
  <p:clrMapOvr>
    <a:masterClrMapping/>
  </p:clrMapOvr>
  <p:transition spd="fast">
    <p:wipe dir="l"/>
  </p:transition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10800000">
            <a:off x="14667974" y="-8925"/>
            <a:ext cx="3827428" cy="10295925"/>
            <a:chOff x="0" y="0"/>
            <a:chExt cx="5381213" cy="1447566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81213" cy="14475665"/>
            </a:xfrm>
            <a:custGeom>
              <a:avLst/>
              <a:gdLst/>
              <a:ahLst/>
              <a:cxnLst/>
              <a:rect r="r" b="b" t="t" l="l"/>
              <a:pathLst>
                <a:path h="14475665" w="5381213">
                  <a:moveTo>
                    <a:pt x="5381213" y="14475665"/>
                  </a:moveTo>
                  <a:lnTo>
                    <a:pt x="0" y="14475665"/>
                  </a:lnTo>
                  <a:lnTo>
                    <a:pt x="0" y="0"/>
                  </a:lnTo>
                  <a:lnTo>
                    <a:pt x="5381213" y="14475665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683423" y="202153"/>
            <a:ext cx="10111498" cy="1752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60"/>
              </a:lnSpc>
              <a:spcBef>
                <a:spcPct val="0"/>
              </a:spcBef>
            </a:pPr>
            <a:r>
              <a:rPr lang="en-US" sz="58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Gestão dos Processos Entrados na Ordem</a:t>
            </a:r>
          </a:p>
        </p:txBody>
      </p:sp>
      <p:grpSp>
        <p:nvGrpSpPr>
          <p:cNvPr name="Group 5" id="5"/>
          <p:cNvGrpSpPr/>
          <p:nvPr/>
        </p:nvGrpSpPr>
        <p:grpSpPr>
          <a:xfrm rot="-10800000">
            <a:off x="10552647" y="-199425"/>
            <a:ext cx="7752254" cy="3504666"/>
            <a:chOff x="0" y="0"/>
            <a:chExt cx="10899364" cy="492742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0899363" cy="4927422"/>
            </a:xfrm>
            <a:custGeom>
              <a:avLst/>
              <a:gdLst/>
              <a:ahLst/>
              <a:cxnLst/>
              <a:rect r="r" b="b" t="t" l="l"/>
              <a:pathLst>
                <a:path h="4927422" w="10899363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013892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683423" y="2116678"/>
            <a:ext cx="13214761" cy="2632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Em 2023, deram entrada na OPACC diversos pedidos de membros, de sociedades registadas na Ordem e de candidatos à certificação, sobre os mais diversos assuntos. Por cada pedido é constituído um processo com as peças que permitem a sua análise e decisão.</a:t>
            </a:r>
          </a:p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O quadro seguinte mostra a estatística de processos movimentados durante o ano de 2023:</a:t>
            </a:r>
          </a:p>
        </p:txBody>
      </p: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683423" y="4978397"/>
          <a:ext cx="15594614" cy="5127903"/>
        </p:xfrm>
        <a:graphic>
          <a:graphicData uri="http://schemas.openxmlformats.org/drawingml/2006/table">
            <a:tbl>
              <a:tblPr/>
              <a:tblGrid>
                <a:gridCol w="12314849"/>
                <a:gridCol w="3279766"/>
              </a:tblGrid>
              <a:tr h="857549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Processos Transitados dos anos anteriores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74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07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Estatística de Processos de Processos Movimentados 2023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90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07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Processos Entrados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31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07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Processos Analisados 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103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071">
                <a:tc>
                  <a:txBody>
                    <a:bodyPr anchor="t" rtlCol="false"/>
                    <a:lstStyle/>
                    <a:p>
                      <a:pPr algn="just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Processos Despachados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81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407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Processos Transitados para o ano seguinte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974"/>
                        </a:lnSpc>
                        <a:defRPr/>
                      </a:pPr>
                      <a:r>
                        <a:rPr lang="en-US" sz="2124">
                          <a:solidFill>
                            <a:srgbClr val="000000"/>
                          </a:solidFill>
                          <a:latin typeface="Public Sans Bold"/>
                          <a:ea typeface="Public Sans Bold"/>
                          <a:cs typeface="Public Sans Bold"/>
                          <a:sym typeface="Public Sans Bold"/>
                        </a:rPr>
                        <a:t>90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6962231" cy="10287000"/>
            <a:chOff x="0" y="0"/>
            <a:chExt cx="1833674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33674" cy="2709333"/>
            </a:xfrm>
            <a:custGeom>
              <a:avLst/>
              <a:gdLst/>
              <a:ahLst/>
              <a:cxnLst/>
              <a:rect r="r" b="b" t="t" l="l"/>
              <a:pathLst>
                <a:path h="2709333" w="1833674">
                  <a:moveTo>
                    <a:pt x="0" y="0"/>
                  </a:moveTo>
                  <a:lnTo>
                    <a:pt x="1833674" y="0"/>
                  </a:lnTo>
                  <a:lnTo>
                    <a:pt x="183367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833674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-5400000">
            <a:off x="1861961" y="5186730"/>
            <a:ext cx="3238309" cy="6962231"/>
            <a:chOff x="0" y="0"/>
            <a:chExt cx="5350489" cy="1150333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350489" cy="11503332"/>
            </a:xfrm>
            <a:custGeom>
              <a:avLst/>
              <a:gdLst/>
              <a:ahLst/>
              <a:cxnLst/>
              <a:rect r="r" b="b" t="t" l="l"/>
              <a:pathLst>
                <a:path h="11503332" w="5350489">
                  <a:moveTo>
                    <a:pt x="5350489" y="11503332"/>
                  </a:moveTo>
                  <a:lnTo>
                    <a:pt x="0" y="11503332"/>
                  </a:lnTo>
                  <a:lnTo>
                    <a:pt x="0" y="0"/>
                  </a:lnTo>
                  <a:lnTo>
                    <a:pt x="5350489" y="11503332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7" id="7"/>
          <p:cNvGrpSpPr/>
          <p:nvPr/>
        </p:nvGrpSpPr>
        <p:grpSpPr>
          <a:xfrm rot="-10800000">
            <a:off x="-143980" y="-8577"/>
            <a:ext cx="7250190" cy="4300062"/>
            <a:chOff x="0" y="0"/>
            <a:chExt cx="11811432" cy="700531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811432" cy="7005319"/>
            </a:xfrm>
            <a:custGeom>
              <a:avLst/>
              <a:gdLst/>
              <a:ahLst/>
              <a:cxnLst/>
              <a:rect r="r" b="b" t="t" l="l"/>
              <a:pathLst>
                <a:path h="7005319" w="11811432">
                  <a:moveTo>
                    <a:pt x="11811432" y="7005319"/>
                  </a:moveTo>
                  <a:lnTo>
                    <a:pt x="0" y="7005319"/>
                  </a:lnTo>
                  <a:lnTo>
                    <a:pt x="0" y="0"/>
                  </a:lnTo>
                  <a:lnTo>
                    <a:pt x="11811432" y="7005319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7250190" y="2555690"/>
            <a:ext cx="10677032" cy="6569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No ano de 2023 foi iniciado o projeto de revisão do Regulamento de Admissão, Estágios e Exame (REE), visando a sua conformidade com as novas disposições Estatutárias. </a:t>
            </a:r>
          </a:p>
          <a:p>
            <a:pPr algn="l">
              <a:lnSpc>
                <a:spcPts val="5199"/>
              </a:lnSpc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Submetido a parecer jurídico, está-se a trabalhar nas alterações recomendadas, antes da sua aprovação pelo Concelho Diretivo, devendo a versão final ser aprovada no primeiro semestre do ano 2024.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250190" y="1019175"/>
            <a:ext cx="9419789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00"/>
              </a:lnSpc>
              <a:spcBef>
                <a:spcPct val="0"/>
              </a:spcBef>
            </a:pPr>
            <a:r>
              <a:rPr lang="en-US" sz="7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Normas e Regulamentos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0389662" y="2281220"/>
            <a:ext cx="7919641" cy="7928443"/>
            <a:chOff x="0" y="0"/>
            <a:chExt cx="6259642" cy="626659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259642" cy="6266599"/>
            </a:xfrm>
            <a:custGeom>
              <a:avLst/>
              <a:gdLst/>
              <a:ahLst/>
              <a:cxnLst/>
              <a:rect r="r" b="b" t="t" l="l"/>
              <a:pathLst>
                <a:path h="6266599" w="6259642">
                  <a:moveTo>
                    <a:pt x="6259642" y="6266599"/>
                  </a:moveTo>
                  <a:lnTo>
                    <a:pt x="0" y="6266599"/>
                  </a:lnTo>
                  <a:lnTo>
                    <a:pt x="0" y="0"/>
                  </a:lnTo>
                  <a:lnTo>
                    <a:pt x="6259642" y="6266599"/>
                  </a:lnTo>
                  <a:close/>
                </a:path>
              </a:pathLst>
            </a:custGeom>
            <a:solidFill>
              <a:srgbClr val="013892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1019175"/>
            <a:ext cx="11649879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Comunicação e Imagem</a:t>
            </a:r>
          </a:p>
        </p:txBody>
      </p:sp>
      <p:grpSp>
        <p:nvGrpSpPr>
          <p:cNvPr name="Group 5" id="5"/>
          <p:cNvGrpSpPr/>
          <p:nvPr/>
        </p:nvGrpSpPr>
        <p:grpSpPr>
          <a:xfrm rot="-10800000">
            <a:off x="10385261" y="-199425"/>
            <a:ext cx="7919641" cy="7928443"/>
            <a:chOff x="0" y="0"/>
            <a:chExt cx="6259642" cy="626659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259642" cy="6266599"/>
            </a:xfrm>
            <a:custGeom>
              <a:avLst/>
              <a:gdLst/>
              <a:ahLst/>
              <a:cxnLst/>
              <a:rect r="r" b="b" t="t" l="l"/>
              <a:pathLst>
                <a:path h="6266599" w="6259642">
                  <a:moveTo>
                    <a:pt x="6259642" y="6266599"/>
                  </a:moveTo>
                  <a:lnTo>
                    <a:pt x="0" y="6266599"/>
                  </a:lnTo>
                  <a:lnTo>
                    <a:pt x="0" y="0"/>
                  </a:lnTo>
                  <a:lnTo>
                    <a:pt x="6259642" y="6266599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28700" y="2686266"/>
            <a:ext cx="11649879" cy="7032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O website da OPACC </a:t>
            </a:r>
            <a:r>
              <a:rPr lang="en-US" sz="3999" u="sng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  <a:hlinkClick r:id="rId2" tooltip="http://www.opacc.cv/"/>
              </a:rPr>
              <a:t>www.opacc.cv</a:t>
            </a: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 vem funcionando regularmente, com informações atualizadas e notícias sobre os Regulamentos, Atividades e demais procedimentos desenvolvidos pela Ordem, incluindo os concernentes aos processos de admissão, programas e calendário dos exames para Contabilistas e para Auditores Certificados, listas de candidatos a exames, enunciados e resultados das provas, etc.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1014722"/>
            <a:ext cx="10079517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Relações de Cooperação e Parceria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325769" y="0"/>
            <a:ext cx="6848080" cy="10287000"/>
            <a:chOff x="0" y="0"/>
            <a:chExt cx="1803610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03609" cy="2709333"/>
            </a:xfrm>
            <a:custGeom>
              <a:avLst/>
              <a:gdLst/>
              <a:ahLst/>
              <a:cxnLst/>
              <a:rect r="r" b="b" t="t" l="l"/>
              <a:pathLst>
                <a:path h="2709333" w="1803609">
                  <a:moveTo>
                    <a:pt x="0" y="0"/>
                  </a:moveTo>
                  <a:lnTo>
                    <a:pt x="1803609" y="0"/>
                  </a:lnTo>
                  <a:lnTo>
                    <a:pt x="18036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803610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325769" y="4486894"/>
            <a:ext cx="3542905" cy="5800106"/>
            <a:chOff x="0" y="0"/>
            <a:chExt cx="5853757" cy="95832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853757" cy="9583214"/>
            </a:xfrm>
            <a:custGeom>
              <a:avLst/>
              <a:gdLst/>
              <a:ahLst/>
              <a:cxnLst/>
              <a:rect r="r" b="b" t="t" l="l"/>
              <a:pathLst>
                <a:path h="9583214" w="5853757">
                  <a:moveTo>
                    <a:pt x="5853757" y="9583214"/>
                  </a:moveTo>
                  <a:lnTo>
                    <a:pt x="0" y="9583214"/>
                  </a:lnTo>
                  <a:lnTo>
                    <a:pt x="0" y="0"/>
                  </a:lnTo>
                  <a:lnTo>
                    <a:pt x="5853757" y="9583214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8" id="8"/>
          <p:cNvGrpSpPr/>
          <p:nvPr/>
        </p:nvGrpSpPr>
        <p:grpSpPr>
          <a:xfrm rot="5400000">
            <a:off x="12526652" y="-1418435"/>
            <a:ext cx="4486894" cy="7323763"/>
            <a:chOff x="0" y="0"/>
            <a:chExt cx="7309690" cy="119312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309690" cy="11931291"/>
            </a:xfrm>
            <a:custGeom>
              <a:avLst/>
              <a:gdLst/>
              <a:ahLst/>
              <a:cxnLst/>
              <a:rect r="r" b="b" t="t" l="l"/>
              <a:pathLst>
                <a:path h="11931291" w="7309690">
                  <a:moveTo>
                    <a:pt x="7309690" y="11931291"/>
                  </a:moveTo>
                  <a:lnTo>
                    <a:pt x="0" y="11931291"/>
                  </a:lnTo>
                  <a:lnTo>
                    <a:pt x="0" y="0"/>
                  </a:lnTo>
                  <a:lnTo>
                    <a:pt x="7309690" y="1193129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028700" y="3415022"/>
            <a:ext cx="10079517" cy="591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 OPACC manteve contatos para o eventual estabelecimento de parcerias e protocolos de cooperação com diversas entidades a nível nacional e internacional, visando o desenvolvimento de ações que possam proporcionar o crescimento da Ordem, através da sua inserção dinâmica na sociedade, em prol do desenvolvimento profissional dos seus membros.</a:t>
            </a:r>
          </a:p>
        </p:txBody>
      </p:sp>
    </p:spTree>
  </p:cSld>
  <p:clrMapOvr>
    <a:masterClrMapping/>
  </p:clrMapOvr>
  <p:transition spd="fast">
    <p:fade/>
  </p:transition>
</p:sld>
</file>

<file path=ppt/slides/slide2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617219" y="0"/>
            <a:ext cx="4670781" cy="10287000"/>
            <a:chOff x="0" y="0"/>
            <a:chExt cx="1230164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30164" cy="2709333"/>
            </a:xfrm>
            <a:custGeom>
              <a:avLst/>
              <a:gdLst/>
              <a:ahLst/>
              <a:cxnLst/>
              <a:rect r="r" b="b" t="t" l="l"/>
              <a:pathLst>
                <a:path h="2709333" w="1230164">
                  <a:moveTo>
                    <a:pt x="0" y="0"/>
                  </a:moveTo>
                  <a:lnTo>
                    <a:pt x="1230164" y="0"/>
                  </a:lnTo>
                  <a:lnTo>
                    <a:pt x="123016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1389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1230164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rot="-1160568">
            <a:off x="-1691336" y="-1727830"/>
            <a:ext cx="15349961" cy="15790804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6" id="6"/>
          <p:cNvGrpSpPr/>
          <p:nvPr/>
        </p:nvGrpSpPr>
        <p:grpSpPr>
          <a:xfrm rot="-10800000">
            <a:off x="14812435" y="0"/>
            <a:ext cx="3781770" cy="10287000"/>
            <a:chOff x="0" y="0"/>
            <a:chExt cx="5508059" cy="1498277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508059" cy="14982775"/>
            </a:xfrm>
            <a:custGeom>
              <a:avLst/>
              <a:gdLst/>
              <a:ahLst/>
              <a:cxnLst/>
              <a:rect r="r" b="b" t="t" l="l"/>
              <a:pathLst>
                <a:path h="14982775" w="5508059">
                  <a:moveTo>
                    <a:pt x="5508059" y="14982775"/>
                  </a:moveTo>
                  <a:lnTo>
                    <a:pt x="0" y="14982775"/>
                  </a:lnTo>
                  <a:lnTo>
                    <a:pt x="0" y="0"/>
                  </a:lnTo>
                  <a:lnTo>
                    <a:pt x="5508059" y="14982775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425047"/>
            <a:ext cx="10859135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Desenvolvimento Profissional Contínuo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2146752"/>
            <a:ext cx="10645548" cy="4003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9"/>
              </a:lnSpc>
              <a:spcBef>
                <a:spcPct val="0"/>
              </a:spcBef>
            </a:pPr>
            <a:r>
              <a:rPr lang="en-US" sz="34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No âmbito do Plano de Formação da OPACC, para 2023, foram realizadas 4 formações, (Contabilidade Financeira, Fiscalidade e Ética, Encerramento das Contas, Modelo 1B e Benefícios Fiscais e Métodos de Equivalência Patrimonial), tendo as ações sido avaliadas positivamente pelos formandos.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150427"/>
            <a:ext cx="9317248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200"/>
              </a:lnSpc>
              <a:spcBef>
                <a:spcPct val="0"/>
              </a:spcBef>
            </a:pPr>
            <a:r>
              <a:rPr lang="en-US" sz="60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Publicação de Revista Técnica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7249301"/>
            <a:ext cx="10645548" cy="2860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549"/>
              </a:lnSpc>
              <a:spcBef>
                <a:spcPct val="0"/>
              </a:spcBef>
            </a:pPr>
            <a:r>
              <a:rPr lang="en-US" sz="34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Contrariamente ao previsto, infelizmente, durante o ano de 2023, não foi possível dar continuidade à publicação da Revista “ABACO”, devido a persistentes constrangimentos, estando prevista a retoma para o decorrer do ano 2024.</a:t>
            </a:r>
          </a:p>
        </p:txBody>
      </p:sp>
    </p:spTree>
  </p:cSld>
  <p:clrMapOvr>
    <a:masterClrMapping/>
  </p:clrMapOvr>
  <p:transition spd="fast">
    <p:fade/>
  </p:transition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493434" y="2677904"/>
            <a:ext cx="15349554" cy="6359101"/>
          </a:xfrm>
          <a:custGeom>
            <a:avLst/>
            <a:gdLst/>
            <a:ahLst/>
            <a:cxnLst/>
            <a:rect r="r" b="b" t="t" l="l"/>
            <a:pathLst>
              <a:path h="6359101" w="15349554">
                <a:moveTo>
                  <a:pt x="0" y="0"/>
                </a:moveTo>
                <a:lnTo>
                  <a:pt x="15349554" y="0"/>
                </a:lnTo>
                <a:lnTo>
                  <a:pt x="15349554" y="6359102"/>
                </a:lnTo>
                <a:lnTo>
                  <a:pt x="0" y="6359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93434" y="1758848"/>
            <a:ext cx="15349554" cy="8291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20"/>
              </a:lnSpc>
            </a:pPr>
            <a:r>
              <a:rPr lang="en-US" sz="34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No dia, 02 de dezembro de 2023, a OPACC realizou na cidade do Mindelo, a IV Conferência Anual dos Auditores e Contabilistas Certificados de Cabo Verde, sob o lema “A OPACC e o processo de regulação do exercício da profissão”.</a:t>
            </a:r>
          </a:p>
          <a:p>
            <a:pPr algn="l">
              <a:lnSpc>
                <a:spcPts val="4420"/>
              </a:lnSpc>
            </a:pPr>
            <a:r>
              <a:rPr lang="en-US" sz="34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 conferência contou com a participação de aproximadamente 150 pessoas e foi apresentado uma programação diversificada sobre temas pertinentes para a Regulação e o controle eficaz do exercício da profissão. Destacou-se como um espaço para debates e reflexões sobre “Os instrumentos legais da governação da Ordem”, “A regulação e controlo do exercício da profissão”, “A prevenção e combate à lavagem de capitais e o papel dos contabilistas e auditores na sociedade contemporânea”.</a:t>
            </a:r>
          </a:p>
          <a:p>
            <a:pPr algn="l">
              <a:lnSpc>
                <a:spcPts val="4420"/>
              </a:lnSpc>
            </a:pPr>
            <a:r>
              <a:rPr lang="en-US" sz="34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</a:t>
            </a:r>
            <a:r>
              <a:rPr lang="en-US" sz="34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 sessão de encerramento foi presidida por S. Exas. O Secretário de Estado das Finanças Dr. Alcindo Mota, em representação do Sr. Vice-Primeiro Ministro e Ministro das Finanças e do Fomento Empresarial e Ministro da Economia Digital, Dr. Olavo Correia.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0" y="0"/>
            <a:ext cx="2493434" cy="10287000"/>
            <a:chOff x="0" y="0"/>
            <a:chExt cx="656707" cy="27093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56707" cy="2709333"/>
            </a:xfrm>
            <a:custGeom>
              <a:avLst/>
              <a:gdLst/>
              <a:ahLst/>
              <a:cxnLst/>
              <a:rect r="r" b="b" t="t" l="l"/>
              <a:pathLst>
                <a:path h="2709333" w="656707">
                  <a:moveTo>
                    <a:pt x="0" y="0"/>
                  </a:moveTo>
                  <a:lnTo>
                    <a:pt x="656707" y="0"/>
                  </a:lnTo>
                  <a:lnTo>
                    <a:pt x="65670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13892">
                <a:alpha val="5764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65670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74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493434" y="447675"/>
            <a:ext cx="14117918" cy="11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000"/>
              </a:lnSpc>
              <a:spcBef>
                <a:spcPct val="0"/>
              </a:spcBef>
            </a:pPr>
            <a:r>
              <a:rPr lang="en-US" sz="7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Conferência Anual da OPACC</a:t>
            </a:r>
          </a:p>
        </p:txBody>
      </p:sp>
    </p:spTree>
  </p:cSld>
  <p:clrMapOvr>
    <a:masterClrMapping/>
  </p:clrMapOvr>
  <p:transition spd="fast">
    <p:push dir="l"/>
  </p:transition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8134" y="2633022"/>
            <a:ext cx="11566634" cy="5711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100"/>
              </a:lnSpc>
            </a:pPr>
            <a:r>
              <a:rPr lang="en-US" sz="111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Principais Atividades a nível da Comissão Regional de Barlavento </a:t>
            </a:r>
          </a:p>
        </p:txBody>
      </p:sp>
      <p:grpSp>
        <p:nvGrpSpPr>
          <p:cNvPr name="Group 3" id="3"/>
          <p:cNvGrpSpPr/>
          <p:nvPr/>
        </p:nvGrpSpPr>
        <p:grpSpPr>
          <a:xfrm rot="-5400000">
            <a:off x="9647768" y="1646768"/>
            <a:ext cx="10287000" cy="6993463"/>
            <a:chOff x="0" y="0"/>
            <a:chExt cx="12769233" cy="86809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314768" y="1860291"/>
            <a:ext cx="4953000" cy="10065734"/>
            <a:chOff x="0" y="0"/>
            <a:chExt cx="5001260" cy="101638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00993" cy="10163632"/>
            </a:xfrm>
            <a:custGeom>
              <a:avLst/>
              <a:gdLst/>
              <a:ahLst/>
              <a:cxnLst/>
              <a:rect r="r" b="b" t="t" l="l"/>
              <a:pathLst>
                <a:path h="10163632" w="5000993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2"/>
              <a:stretch>
                <a:fillRect l="-45" t="0" r="-4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38760" y="288798"/>
              <a:ext cx="4330776" cy="9398000"/>
            </a:xfrm>
            <a:custGeom>
              <a:avLst/>
              <a:gdLst/>
              <a:ahLst/>
              <a:cxnLst/>
              <a:rect r="r" b="b" t="t" l="l"/>
              <a:pathLst>
                <a:path h="9398000" w="4330776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3"/>
              <a:stretch>
                <a:fillRect l="-58502" t="0" r="-58502" b="0"/>
              </a:stretch>
            </a:blipFill>
          </p:spPr>
        </p:sp>
      </p:grpSp>
    </p:spTree>
  </p:cSld>
  <p:clrMapOvr>
    <a:masterClrMapping/>
  </p:clrMapOvr>
  <p:transition spd="med">
    <p:fade/>
  </p:transition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6D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43523" y="199246"/>
            <a:ext cx="8244477" cy="3415569"/>
          </a:xfrm>
          <a:custGeom>
            <a:avLst/>
            <a:gdLst/>
            <a:ahLst/>
            <a:cxnLst/>
            <a:rect r="r" b="b" t="t" l="l"/>
            <a:pathLst>
              <a:path h="3415569" w="8244477">
                <a:moveTo>
                  <a:pt x="0" y="0"/>
                </a:moveTo>
                <a:lnTo>
                  <a:pt x="8244477" y="0"/>
                </a:lnTo>
                <a:lnTo>
                  <a:pt x="8244477" y="3415569"/>
                </a:lnTo>
                <a:lnTo>
                  <a:pt x="0" y="3415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3614815"/>
            <a:ext cx="18288000" cy="667218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616685" y="3814033"/>
            <a:ext cx="8115300" cy="61880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Realização de reuniões periódicas da CERB e participação nas reuniões da Comissão Consultiva, Assembleia Geral e conferência anual;</a:t>
            </a:r>
          </a:p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Organização de todos os tramites administrativos no âmbito da aquisição das instalações próprias para a Sede Regional de Barlavento da OPACC;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350008" y="4742695"/>
            <a:ext cx="8589800" cy="4330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Apresentação à validação da Direção Nacional de uma proposta piloto de protocolo de cooperação com uma Instituição de Ensino Superior (ISCEE).</a:t>
            </a:r>
          </a:p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Elaboração do plano de atividade 2024.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981200" y="1019175"/>
            <a:ext cx="14325600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organizacional</a:t>
            </a:r>
          </a:p>
        </p:txBody>
      </p:sp>
    </p:spTree>
  </p:cSld>
  <p:clrMapOvr>
    <a:masterClrMapping/>
  </p:clrMapOvr>
  <p:transition spd="slow">
    <p:push dir="l"/>
  </p:transition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6D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43523" y="199246"/>
            <a:ext cx="8244477" cy="3415569"/>
          </a:xfrm>
          <a:custGeom>
            <a:avLst/>
            <a:gdLst/>
            <a:ahLst/>
            <a:cxnLst/>
            <a:rect r="r" b="b" t="t" l="l"/>
            <a:pathLst>
              <a:path h="3415569" w="8244477">
                <a:moveTo>
                  <a:pt x="0" y="0"/>
                </a:moveTo>
                <a:lnTo>
                  <a:pt x="8244477" y="0"/>
                </a:lnTo>
                <a:lnTo>
                  <a:pt x="8244477" y="3415569"/>
                </a:lnTo>
                <a:lnTo>
                  <a:pt x="0" y="3415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3614815"/>
            <a:ext cx="18288000" cy="667218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698756" y="4742695"/>
            <a:ext cx="8115300" cy="4330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Apoio aos Associados e aos operadores económicos no processo de implementação da nova legislação fiscal (Faturação Eletrónica;SAF-T (CV) da Contabilidade;SAF-T (CV) de Inventários).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0" y="4123545"/>
            <a:ext cx="8589800" cy="556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51" indent="-377825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Reunião alargada aos Associados da ordem para a apresentação e recolha de contribuições de resposta a várias preocupações emergidas da implementação dos dispositivos legais e regulamentares que instituem o SIIT – SISTEMA INTEGRADO DE INSPEÇÃO TRIBUTÁRIA.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8756" y="426282"/>
            <a:ext cx="16890488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apoio e relacionamento com os associados </a:t>
            </a:r>
          </a:p>
        </p:txBody>
      </p:sp>
    </p:spTree>
  </p:cSld>
  <p:clrMapOvr>
    <a:masterClrMapping/>
  </p:clrMapOvr>
  <p:transition spd="fast">
    <p:fade/>
  </p:transition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6D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043523" y="199246"/>
            <a:ext cx="8244477" cy="3415569"/>
          </a:xfrm>
          <a:custGeom>
            <a:avLst/>
            <a:gdLst/>
            <a:ahLst/>
            <a:cxnLst/>
            <a:rect r="r" b="b" t="t" l="l"/>
            <a:pathLst>
              <a:path h="3415569" w="8244477">
                <a:moveTo>
                  <a:pt x="0" y="0"/>
                </a:moveTo>
                <a:lnTo>
                  <a:pt x="8244477" y="0"/>
                </a:lnTo>
                <a:lnTo>
                  <a:pt x="8244477" y="3415569"/>
                </a:lnTo>
                <a:lnTo>
                  <a:pt x="0" y="3415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5000"/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0" y="3614815"/>
            <a:ext cx="18288000" cy="667218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1028700" y="4123595"/>
            <a:ext cx="16230600" cy="556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A CERB contribuiu na sua parte na execução e/ou na disponibilização das ofertas, das ações de formação que foram definidas a nível nacional, nomeadamente:</a:t>
            </a:r>
          </a:p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Formação em Contabilidade Financeira, Fiscalidade e Ética Empresarial e Profissional;</a:t>
            </a:r>
          </a:p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Formação em Encerramento de Contas;</a:t>
            </a:r>
          </a:p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Formação em Métodos de Equivalência Patrimonial;</a:t>
            </a:r>
          </a:p>
          <a:p>
            <a:pPr algn="l" marL="756080" indent="-378040" lvl="1">
              <a:lnSpc>
                <a:spcPts val="4902"/>
              </a:lnSpc>
              <a:buFont typeface="Arial"/>
              <a:buChar char="•"/>
            </a:pPr>
            <a:r>
              <a:rPr lang="en-US" sz="3501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Formação em Insolvência e Recuperação de Empresas, em parceria com Chefia do Governo / Unidade de Competitividade.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-382784" y="525905"/>
            <a:ext cx="19053568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desenvolvimento profissional contínuo</a:t>
            </a:r>
          </a:p>
        </p:txBody>
      </p:sp>
    </p:spTree>
  </p:cSld>
  <p:clrMapOvr>
    <a:masterClrMapping/>
  </p:clrMapOvr>
  <p:transition spd="fast">
    <p:fade/>
  </p:transition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8134" y="2633022"/>
            <a:ext cx="11566634" cy="5711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100"/>
              </a:lnSpc>
            </a:pPr>
            <a:r>
              <a:rPr lang="en-US" sz="111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Principais Atividades a nível da Comissão Regional de Sotavento</a:t>
            </a:r>
          </a:p>
        </p:txBody>
      </p:sp>
      <p:grpSp>
        <p:nvGrpSpPr>
          <p:cNvPr name="Group 3" id="3"/>
          <p:cNvGrpSpPr/>
          <p:nvPr/>
        </p:nvGrpSpPr>
        <p:grpSpPr>
          <a:xfrm rot="-5400000">
            <a:off x="9647768" y="1646768"/>
            <a:ext cx="10287000" cy="6993463"/>
            <a:chOff x="0" y="0"/>
            <a:chExt cx="12769233" cy="86809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12314768" y="1860291"/>
            <a:ext cx="4953000" cy="10065734"/>
            <a:chOff x="0" y="0"/>
            <a:chExt cx="5001260" cy="1016381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000993" cy="10163632"/>
            </a:xfrm>
            <a:custGeom>
              <a:avLst/>
              <a:gdLst/>
              <a:ahLst/>
              <a:cxnLst/>
              <a:rect r="r" b="b" t="t" l="l"/>
              <a:pathLst>
                <a:path h="10163632" w="5000993">
                  <a:moveTo>
                    <a:pt x="0" y="0"/>
                  </a:moveTo>
                  <a:lnTo>
                    <a:pt x="5000993" y="0"/>
                  </a:lnTo>
                  <a:lnTo>
                    <a:pt x="5000993" y="10163632"/>
                  </a:lnTo>
                  <a:lnTo>
                    <a:pt x="0" y="10163632"/>
                  </a:lnTo>
                  <a:close/>
                </a:path>
              </a:pathLst>
            </a:custGeom>
            <a:blipFill>
              <a:blip r:embed="rId2"/>
              <a:stretch>
                <a:fillRect l="-45" t="0" r="-45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338760" y="288798"/>
              <a:ext cx="4330776" cy="9398000"/>
            </a:xfrm>
            <a:custGeom>
              <a:avLst/>
              <a:gdLst/>
              <a:ahLst/>
              <a:cxnLst/>
              <a:rect r="r" b="b" t="t" l="l"/>
              <a:pathLst>
                <a:path h="9398000" w="4330776">
                  <a:moveTo>
                    <a:pt x="3894366" y="9398000"/>
                  </a:moveTo>
                  <a:lnTo>
                    <a:pt x="436410" y="9398000"/>
                  </a:lnTo>
                  <a:cubicBezTo>
                    <a:pt x="195389" y="9398000"/>
                    <a:pt x="0" y="9202610"/>
                    <a:pt x="0" y="8961590"/>
                  </a:cubicBezTo>
                  <a:lnTo>
                    <a:pt x="0" y="436410"/>
                  </a:lnTo>
                  <a:cubicBezTo>
                    <a:pt x="0" y="195390"/>
                    <a:pt x="195389" y="0"/>
                    <a:pt x="436410" y="0"/>
                  </a:cubicBezTo>
                  <a:lnTo>
                    <a:pt x="861580" y="0"/>
                  </a:lnTo>
                  <a:cubicBezTo>
                    <a:pt x="902373" y="0"/>
                    <a:pt x="935444" y="33071"/>
                    <a:pt x="935444" y="73863"/>
                  </a:cubicBezTo>
                  <a:lnTo>
                    <a:pt x="935444" y="73863"/>
                  </a:lnTo>
                  <a:cubicBezTo>
                    <a:pt x="935444" y="225019"/>
                    <a:pt x="1057745" y="347688"/>
                    <a:pt x="1208913" y="348120"/>
                  </a:cubicBezTo>
                  <a:lnTo>
                    <a:pt x="3105874" y="353619"/>
                  </a:lnTo>
                  <a:cubicBezTo>
                    <a:pt x="3257651" y="354063"/>
                    <a:pt x="3380930" y="231140"/>
                    <a:pt x="3380930" y="79362"/>
                  </a:cubicBezTo>
                  <a:lnTo>
                    <a:pt x="3380930" y="73863"/>
                  </a:lnTo>
                  <a:cubicBezTo>
                    <a:pt x="3380930" y="33071"/>
                    <a:pt x="3414001" y="0"/>
                    <a:pt x="3454794" y="0"/>
                  </a:cubicBezTo>
                  <a:lnTo>
                    <a:pt x="3894366" y="0"/>
                  </a:lnTo>
                  <a:cubicBezTo>
                    <a:pt x="4135387" y="0"/>
                    <a:pt x="4330776" y="195390"/>
                    <a:pt x="4330776" y="436410"/>
                  </a:cubicBezTo>
                  <a:lnTo>
                    <a:pt x="4330776" y="8961603"/>
                  </a:lnTo>
                  <a:cubicBezTo>
                    <a:pt x="4330776" y="9202610"/>
                    <a:pt x="4135387" y="9398000"/>
                    <a:pt x="3894366" y="9398000"/>
                  </a:cubicBezTo>
                  <a:close/>
                </a:path>
              </a:pathLst>
            </a:custGeom>
            <a:blipFill>
              <a:blip r:embed="rId3"/>
              <a:stretch>
                <a:fillRect l="-58502" t="0" r="-58502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29.xml><?xml version="1.0" encoding="utf-8"?>
<p:sld xmlns:p="http://schemas.openxmlformats.org/presentationml/2006/main" xmlns:a="http://schemas.openxmlformats.org/drawingml/2006/main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3614815"/>
            <a:ext cx="18288000" cy="667218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824563" y="4307745"/>
            <a:ext cx="14638873" cy="562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Realização de reuniões periódicas da CERS e participação nas reuniões da Comissão Consultiva, Assembleia Geral e conferência anual.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No âmbito do processo de reorganização dos serviços da OPACC, a CERS, participou na realização do diagnóstico, em todos os níveis, passando pela verificação da adequação da estrutura física, dos recursos humanos e do sistema de gestão, informação e comunicação.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981200" y="1019175"/>
            <a:ext cx="14325600" cy="1381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organizacional</a:t>
            </a:r>
          </a:p>
        </p:txBody>
      </p:sp>
      <p:grpSp>
        <p:nvGrpSpPr>
          <p:cNvPr name="Group 5" id="5"/>
          <p:cNvGrpSpPr/>
          <p:nvPr/>
        </p:nvGrpSpPr>
        <p:grpSpPr>
          <a:xfrm rot="-5400000">
            <a:off x="15251854" y="578668"/>
            <a:ext cx="3614815" cy="2457478"/>
            <a:chOff x="0" y="0"/>
            <a:chExt cx="12769233" cy="86809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7" id="7"/>
          <p:cNvGrpSpPr/>
          <p:nvPr/>
        </p:nvGrpSpPr>
        <p:grpSpPr>
          <a:xfrm rot="5400000">
            <a:off x="-578668" y="578668"/>
            <a:ext cx="3614815" cy="2457478"/>
            <a:chOff x="0" y="0"/>
            <a:chExt cx="12769233" cy="86809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</p:spTree>
  </p:cSld>
  <p:clrMapOvr>
    <a:masterClrMapping/>
  </p:clrMapOvr>
  <p:transition spd="slow">
    <p:push dir="l"/>
  </p:transition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3614815"/>
            <a:ext cx="18288000" cy="667218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824563" y="4307745"/>
            <a:ext cx="14638873" cy="4918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Foi definido a realização das seguintes atividades: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Workshop sobre os assuntos fiscais (E-Fatura, SAF-T);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Workshops e encontros de sensibilização aos associados da OPACC;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Jornadas Técnicas e Palestras em áreas especificas;</a:t>
            </a:r>
          </a:p>
          <a:p>
            <a:pPr algn="l" marL="863599" indent="-431800" lvl="1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191919"/>
                </a:solidFill>
                <a:latin typeface="Public Sans"/>
                <a:ea typeface="Public Sans"/>
                <a:cs typeface="Public Sans"/>
                <a:sym typeface="Public Sans"/>
              </a:rPr>
              <a:t>No que se refere a execução não foi possível a realização dessas atividades.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24563" y="578682"/>
            <a:ext cx="15492976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apoio e relacionamento com os associados</a:t>
            </a:r>
          </a:p>
        </p:txBody>
      </p:sp>
      <p:grpSp>
        <p:nvGrpSpPr>
          <p:cNvPr name="Group 5" id="5"/>
          <p:cNvGrpSpPr/>
          <p:nvPr/>
        </p:nvGrpSpPr>
        <p:grpSpPr>
          <a:xfrm rot="-5400000">
            <a:off x="15251854" y="578668"/>
            <a:ext cx="3614815" cy="2457478"/>
            <a:chOff x="0" y="0"/>
            <a:chExt cx="12769233" cy="86809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7" id="7"/>
          <p:cNvGrpSpPr/>
          <p:nvPr/>
        </p:nvGrpSpPr>
        <p:grpSpPr>
          <a:xfrm rot="5400000">
            <a:off x="-578668" y="578668"/>
            <a:ext cx="3614815" cy="2457478"/>
            <a:chOff x="0" y="0"/>
            <a:chExt cx="12769233" cy="868097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</p:spTree>
  </p:cSld>
  <p:clrMapOvr>
    <a:masterClrMapping/>
  </p:clrMapOvr>
  <p:transition spd="fast">
    <p:fade/>
  </p:transition>
</p:sld>
</file>

<file path=ppt/slides/slide31.xml><?xml version="1.0" encoding="utf-8"?>
<p:sld xmlns:p="http://schemas.openxmlformats.org/presentationml/2006/main" xmlns:a="http://schemas.openxmlformats.org/drawingml/2006/main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3614815"/>
            <a:ext cx="18288000" cy="6672185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228739" y="492957"/>
            <a:ext cx="16306800" cy="261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320"/>
              </a:lnSpc>
              <a:spcBef>
                <a:spcPct val="0"/>
              </a:spcBef>
            </a:pPr>
            <a:r>
              <a:rPr lang="en-US" sz="86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 domínio do desenvolvimento profissional e contínuo</a:t>
            </a:r>
          </a:p>
        </p:txBody>
      </p:sp>
      <p:grpSp>
        <p:nvGrpSpPr>
          <p:cNvPr name="Group 4" id="4"/>
          <p:cNvGrpSpPr/>
          <p:nvPr/>
        </p:nvGrpSpPr>
        <p:grpSpPr>
          <a:xfrm rot="-5400000">
            <a:off x="15251854" y="578668"/>
            <a:ext cx="3614815" cy="2457478"/>
            <a:chOff x="0" y="0"/>
            <a:chExt cx="12769233" cy="868097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6" id="6"/>
          <p:cNvGrpSpPr/>
          <p:nvPr/>
        </p:nvGrpSpPr>
        <p:grpSpPr>
          <a:xfrm rot="5400000">
            <a:off x="-578668" y="578668"/>
            <a:ext cx="3614815" cy="2457478"/>
            <a:chOff x="0" y="0"/>
            <a:chExt cx="12769233" cy="868097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769234" cy="8680973"/>
            </a:xfrm>
            <a:custGeom>
              <a:avLst/>
              <a:gdLst/>
              <a:ahLst/>
              <a:cxnLst/>
              <a:rect r="r" b="b" t="t" l="l"/>
              <a:pathLst>
                <a:path h="8680973" w="12769234">
                  <a:moveTo>
                    <a:pt x="12769234" y="8680973"/>
                  </a:moveTo>
                  <a:lnTo>
                    <a:pt x="0" y="8680973"/>
                  </a:lnTo>
                  <a:lnTo>
                    <a:pt x="0" y="0"/>
                  </a:lnTo>
                  <a:lnTo>
                    <a:pt x="12769234" y="8680973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409115" y="3696335"/>
            <a:ext cx="8914656" cy="6178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 CERS contribui na divulgação e sensibilização dos associados para participarem nas seguintes ações de formação: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Contabilidade Financeira, Fiscalidade e Ética Empresarial e Profissional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Encerramento de Contas;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Métodos de Equivalência Patrimonial;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Preenchimento do Modelo 1B; e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Benefícios Fiscais.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762023" y="5117662"/>
            <a:ext cx="8115300" cy="370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Recolha de contributos para melhoria do SIIT (Sistema de Inspeção Tributária e Aduaneira. </a:t>
            </a:r>
          </a:p>
          <a:p>
            <a:pPr algn="l" marL="755649" indent="-377824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Visita da Comissão Nacional de Normalização Contabilística de Angola à OPACC.</a:t>
            </a:r>
          </a:p>
        </p:txBody>
      </p:sp>
    </p:spTree>
  </p:cSld>
  <p:clrMapOvr>
    <a:masterClrMapping/>
  </p:clrMapOvr>
  <p:transition spd="fast">
    <p:fade/>
  </p:transition>
</p:sld>
</file>

<file path=ppt/slides/slide3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91460" y="1019175"/>
            <a:ext cx="15705080" cy="2752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Demonstrações Financeiras do Exercício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275644" y="4591050"/>
            <a:ext cx="1253370" cy="1241636"/>
            <a:chOff x="0" y="0"/>
            <a:chExt cx="1671160" cy="1655515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1671160" cy="1655515"/>
              <a:chOff x="0" y="0"/>
              <a:chExt cx="6350000" cy="6350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6" id="6"/>
            <p:cNvSpPr txBox="true"/>
            <p:nvPr/>
          </p:nvSpPr>
          <p:spPr>
            <a:xfrm rot="0">
              <a:off x="371580" y="490301"/>
              <a:ext cx="928000" cy="6653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65"/>
                </a:lnSpc>
              </a:pPr>
              <a:r>
                <a:rPr lang="en-US" sz="3304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01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604808" y="6310979"/>
            <a:ext cx="2874889" cy="64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Balanço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291716" y="4591050"/>
            <a:ext cx="1253370" cy="1241636"/>
            <a:chOff x="0" y="0"/>
            <a:chExt cx="1671160" cy="1655515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1671160" cy="1655515"/>
              <a:chOff x="0" y="0"/>
              <a:chExt cx="6350000" cy="63500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11" id="11"/>
            <p:cNvSpPr txBox="true"/>
            <p:nvPr/>
          </p:nvSpPr>
          <p:spPr>
            <a:xfrm rot="0">
              <a:off x="371580" y="490301"/>
              <a:ext cx="928000" cy="6653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65"/>
                </a:lnSpc>
              </a:pPr>
              <a:r>
                <a:rPr lang="en-US" sz="3304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02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5124814" y="6025229"/>
            <a:ext cx="3587173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Demonstração de Resultados por Naturezas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10238322" y="4591050"/>
            <a:ext cx="1253370" cy="1241636"/>
            <a:chOff x="0" y="0"/>
            <a:chExt cx="1671160" cy="1655515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1671160" cy="1655515"/>
              <a:chOff x="0" y="0"/>
              <a:chExt cx="6350000" cy="63500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16" id="16"/>
            <p:cNvSpPr txBox="true"/>
            <p:nvPr/>
          </p:nvSpPr>
          <p:spPr>
            <a:xfrm rot="0">
              <a:off x="371580" y="490301"/>
              <a:ext cx="928000" cy="6653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65"/>
                </a:lnSpc>
              </a:pPr>
              <a:r>
                <a:rPr lang="en-US" sz="3304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03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9359688" y="6099842"/>
            <a:ext cx="3260710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Demonstração de Fluxos de Caixa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4009842" y="4591050"/>
            <a:ext cx="1253370" cy="1241636"/>
            <a:chOff x="0" y="0"/>
            <a:chExt cx="1671160" cy="1655515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1671160" cy="1655515"/>
              <a:chOff x="0" y="0"/>
              <a:chExt cx="6350000" cy="6350000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D01F2C"/>
              </a:solidFill>
            </p:spPr>
          </p:sp>
        </p:grpSp>
        <p:sp>
          <p:nvSpPr>
            <p:cNvPr name="TextBox 21" id="21"/>
            <p:cNvSpPr txBox="true"/>
            <p:nvPr/>
          </p:nvSpPr>
          <p:spPr>
            <a:xfrm rot="0">
              <a:off x="371580" y="490301"/>
              <a:ext cx="928000" cy="66538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65"/>
                </a:lnSpc>
              </a:pPr>
              <a:r>
                <a:rPr lang="en-US" sz="3304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04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3268097" y="6099842"/>
            <a:ext cx="2874889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Anexo </a:t>
            </a:r>
          </a:p>
          <a:p>
            <a:pPr algn="ctr" marL="0" indent="0" lvl="0">
              <a:lnSpc>
                <a:spcPts val="4950"/>
              </a:lnSpc>
            </a:pPr>
            <a:r>
              <a:rPr lang="en-US" sz="45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Notas explicativas</a:t>
            </a:r>
          </a:p>
        </p:txBody>
      </p:sp>
    </p:spTree>
  </p:cSld>
  <p:clrMapOvr>
    <a:masterClrMapping/>
  </p:clrMapOvr>
  <p:transition spd="fast">
    <p:fade/>
  </p:transition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5131401" cy="10287000"/>
          </a:xfrm>
          <a:prstGeom prst="rect">
            <a:avLst/>
          </a:prstGeom>
          <a:solidFill>
            <a:srgbClr val="052896"/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5131401" y="0"/>
            <a:ext cx="13156599" cy="10287000"/>
          </a:xfrm>
          <a:custGeom>
            <a:avLst/>
            <a:gdLst/>
            <a:ahLst/>
            <a:cxnLst/>
            <a:rect r="r" b="b" t="t" l="l"/>
            <a:pathLst>
              <a:path h="10287000" w="13156599">
                <a:moveTo>
                  <a:pt x="0" y="0"/>
                </a:moveTo>
                <a:lnTo>
                  <a:pt x="13156599" y="0"/>
                </a:lnTo>
                <a:lnTo>
                  <a:pt x="131565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30796" y="283887"/>
            <a:ext cx="2269808" cy="95668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B</a:t>
            </a:r>
          </a:p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</a:t>
            </a:r>
          </a:p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L</a:t>
            </a:r>
          </a:p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A</a:t>
            </a:r>
          </a:p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N</a:t>
            </a:r>
          </a:p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Ç</a:t>
            </a:r>
          </a:p>
          <a:p>
            <a:pPr algn="ctr">
              <a:lnSpc>
                <a:spcPts val="10815"/>
              </a:lnSpc>
            </a:pPr>
            <a:r>
              <a:rPr lang="en-US" sz="7725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O</a:t>
            </a:r>
          </a:p>
        </p:txBody>
      </p:sp>
    </p:spTree>
  </p:cSld>
  <p:clrMapOvr>
    <a:masterClrMapping/>
  </p:clrMapOvr>
  <p:transition spd="slow">
    <p:cover dir="rd"/>
  </p:transition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0825" y="0"/>
            <a:ext cx="17637175" cy="10287000"/>
          </a:xfrm>
          <a:custGeom>
            <a:avLst/>
            <a:gdLst/>
            <a:ahLst/>
            <a:cxnLst/>
            <a:rect r="r" b="b" t="t" l="l"/>
            <a:pathLst>
              <a:path h="10287000" w="17637175">
                <a:moveTo>
                  <a:pt x="0" y="0"/>
                </a:moveTo>
                <a:lnTo>
                  <a:pt x="17637175" y="0"/>
                </a:lnTo>
                <a:lnTo>
                  <a:pt x="176371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circle/>
  </p:transition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75688" y="0"/>
            <a:ext cx="16212312" cy="10287000"/>
          </a:xfrm>
          <a:custGeom>
            <a:avLst/>
            <a:gdLst/>
            <a:ahLst/>
            <a:cxnLst/>
            <a:rect r="r" b="b" t="t" l="l"/>
            <a:pathLst>
              <a:path h="10287000" w="16212312">
                <a:moveTo>
                  <a:pt x="0" y="0"/>
                </a:moveTo>
                <a:lnTo>
                  <a:pt x="16212312" y="0"/>
                </a:lnTo>
                <a:lnTo>
                  <a:pt x="162123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10023438">
            <a:off x="10439615" y="-1557560"/>
            <a:ext cx="8802301" cy="13959448"/>
            <a:chOff x="0" y="0"/>
            <a:chExt cx="8810839" cy="139729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810840" cy="13972989"/>
            </a:xfrm>
            <a:custGeom>
              <a:avLst/>
              <a:gdLst/>
              <a:ahLst/>
              <a:cxnLst/>
              <a:rect r="r" b="b" t="t" l="l"/>
              <a:pathLst>
                <a:path h="13972989" w="8810840">
                  <a:moveTo>
                    <a:pt x="8810840" y="13972989"/>
                  </a:moveTo>
                  <a:lnTo>
                    <a:pt x="0" y="13972989"/>
                  </a:lnTo>
                  <a:lnTo>
                    <a:pt x="0" y="0"/>
                  </a:lnTo>
                  <a:lnTo>
                    <a:pt x="8810840" y="13972989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4" id="4"/>
          <p:cNvGrpSpPr/>
          <p:nvPr/>
        </p:nvGrpSpPr>
        <p:grpSpPr>
          <a:xfrm rot="-10800000">
            <a:off x="8988135" y="-199425"/>
            <a:ext cx="9316766" cy="4211956"/>
            <a:chOff x="0" y="0"/>
            <a:chExt cx="10899364" cy="49274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899363" cy="4927422"/>
            </a:xfrm>
            <a:custGeom>
              <a:avLst/>
              <a:gdLst/>
              <a:ahLst/>
              <a:cxnLst/>
              <a:rect r="r" b="b" t="t" l="l"/>
              <a:pathLst>
                <a:path h="4927422" w="10899363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530125" y="676563"/>
            <a:ext cx="2968940" cy="1229989"/>
          </a:xfrm>
          <a:custGeom>
            <a:avLst/>
            <a:gdLst/>
            <a:ahLst/>
            <a:cxnLst/>
            <a:rect r="r" b="b" t="t" l="l"/>
            <a:pathLst>
              <a:path h="1229989" w="2968940">
                <a:moveTo>
                  <a:pt x="0" y="0"/>
                </a:moveTo>
                <a:lnTo>
                  <a:pt x="2968940" y="0"/>
                </a:lnTo>
                <a:lnTo>
                  <a:pt x="2968940" y="1229989"/>
                </a:lnTo>
                <a:lnTo>
                  <a:pt x="0" y="1229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919712"/>
            <a:ext cx="9474455" cy="420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Relatório de Auditoria </a:t>
            </a:r>
          </a:p>
        </p:txBody>
      </p:sp>
    </p:spTree>
  </p:cSld>
  <p:clrMapOvr>
    <a:masterClrMapping/>
  </p:clrMapOvr>
  <p:transition spd="fast">
    <p:push dir="l"/>
  </p:transition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7182" y="3913"/>
            <a:ext cx="7275645" cy="10284437"/>
          </a:xfrm>
          <a:custGeom>
            <a:avLst/>
            <a:gdLst/>
            <a:ahLst/>
            <a:cxnLst/>
            <a:rect r="r" b="b" t="t" l="l"/>
            <a:pathLst>
              <a:path h="10284437" w="7275645">
                <a:moveTo>
                  <a:pt x="0" y="0"/>
                </a:moveTo>
                <a:lnTo>
                  <a:pt x="7275645" y="0"/>
                </a:lnTo>
                <a:lnTo>
                  <a:pt x="7275645" y="10284437"/>
                </a:lnTo>
                <a:lnTo>
                  <a:pt x="0" y="10284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lu"/>
  </p:transition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7182" y="3913"/>
            <a:ext cx="7275645" cy="10284437"/>
          </a:xfrm>
          <a:custGeom>
            <a:avLst/>
            <a:gdLst/>
            <a:ahLst/>
            <a:cxnLst/>
            <a:rect r="r" b="b" t="t" l="l"/>
            <a:pathLst>
              <a:path h="10284437" w="7275645">
                <a:moveTo>
                  <a:pt x="0" y="0"/>
                </a:moveTo>
                <a:lnTo>
                  <a:pt x="7275645" y="0"/>
                </a:lnTo>
                <a:lnTo>
                  <a:pt x="7275645" y="10284437"/>
                </a:lnTo>
                <a:lnTo>
                  <a:pt x="0" y="10284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7182" y="3913"/>
            <a:ext cx="7275645" cy="10284437"/>
          </a:xfrm>
          <a:custGeom>
            <a:avLst/>
            <a:gdLst/>
            <a:ahLst/>
            <a:cxnLst/>
            <a:rect r="r" b="b" t="t" l="l"/>
            <a:pathLst>
              <a:path h="10284437" w="7275645">
                <a:moveTo>
                  <a:pt x="0" y="0"/>
                </a:moveTo>
                <a:lnTo>
                  <a:pt x="7275645" y="0"/>
                </a:lnTo>
                <a:lnTo>
                  <a:pt x="7275645" y="10284437"/>
                </a:lnTo>
                <a:lnTo>
                  <a:pt x="0" y="10284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7182" y="3913"/>
            <a:ext cx="7275645" cy="10284437"/>
          </a:xfrm>
          <a:custGeom>
            <a:avLst/>
            <a:gdLst/>
            <a:ahLst/>
            <a:cxnLst/>
            <a:rect r="r" b="b" t="t" l="l"/>
            <a:pathLst>
              <a:path h="10284437" w="7275645">
                <a:moveTo>
                  <a:pt x="0" y="0"/>
                </a:moveTo>
                <a:lnTo>
                  <a:pt x="7275645" y="0"/>
                </a:lnTo>
                <a:lnTo>
                  <a:pt x="7275645" y="10284437"/>
                </a:lnTo>
                <a:lnTo>
                  <a:pt x="0" y="102844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96652" y="-284017"/>
            <a:ext cx="7275645" cy="10571017"/>
          </a:xfrm>
          <a:custGeom>
            <a:avLst/>
            <a:gdLst/>
            <a:ahLst/>
            <a:cxnLst/>
            <a:rect r="r" b="b" t="t" l="l"/>
            <a:pathLst>
              <a:path h="10571017" w="7275645">
                <a:moveTo>
                  <a:pt x="0" y="0"/>
                </a:moveTo>
                <a:lnTo>
                  <a:pt x="7275646" y="0"/>
                </a:lnTo>
                <a:lnTo>
                  <a:pt x="7275646" y="10571017"/>
                </a:lnTo>
                <a:lnTo>
                  <a:pt x="0" y="105710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93" t="0" r="-1393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7182" y="-469448"/>
            <a:ext cx="7393962" cy="10925043"/>
          </a:xfrm>
          <a:custGeom>
            <a:avLst/>
            <a:gdLst/>
            <a:ahLst/>
            <a:cxnLst/>
            <a:rect r="r" b="b" t="t" l="l"/>
            <a:pathLst>
              <a:path h="10925043" w="7393962">
                <a:moveTo>
                  <a:pt x="0" y="0"/>
                </a:moveTo>
                <a:lnTo>
                  <a:pt x="7393962" y="0"/>
                </a:lnTo>
                <a:lnTo>
                  <a:pt x="7393962" y="10925043"/>
                </a:lnTo>
                <a:lnTo>
                  <a:pt x="0" y="109250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64" t="0" r="-2264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343517" y="-227435"/>
            <a:ext cx="7661777" cy="10830251"/>
          </a:xfrm>
          <a:custGeom>
            <a:avLst/>
            <a:gdLst/>
            <a:ahLst/>
            <a:cxnLst/>
            <a:rect r="r" b="b" t="t" l="l"/>
            <a:pathLst>
              <a:path h="10830251" w="7661777">
                <a:moveTo>
                  <a:pt x="0" y="0"/>
                </a:moveTo>
                <a:lnTo>
                  <a:pt x="7661777" y="0"/>
                </a:lnTo>
                <a:lnTo>
                  <a:pt x="7661777" y="10830252"/>
                </a:lnTo>
                <a:lnTo>
                  <a:pt x="0" y="108302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1389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10023438">
            <a:off x="10439615" y="-1557560"/>
            <a:ext cx="8802301" cy="13959448"/>
            <a:chOff x="0" y="0"/>
            <a:chExt cx="8810839" cy="139729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810840" cy="13972989"/>
            </a:xfrm>
            <a:custGeom>
              <a:avLst/>
              <a:gdLst/>
              <a:ahLst/>
              <a:cxnLst/>
              <a:rect r="r" b="b" t="t" l="l"/>
              <a:pathLst>
                <a:path h="13972989" w="8810840">
                  <a:moveTo>
                    <a:pt x="8810840" y="13972989"/>
                  </a:moveTo>
                  <a:lnTo>
                    <a:pt x="0" y="13972989"/>
                  </a:lnTo>
                  <a:lnTo>
                    <a:pt x="0" y="0"/>
                  </a:lnTo>
                  <a:lnTo>
                    <a:pt x="8810840" y="13972989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4" id="4"/>
          <p:cNvGrpSpPr/>
          <p:nvPr/>
        </p:nvGrpSpPr>
        <p:grpSpPr>
          <a:xfrm rot="-10800000">
            <a:off x="8988135" y="-199425"/>
            <a:ext cx="9316766" cy="4211956"/>
            <a:chOff x="0" y="0"/>
            <a:chExt cx="10899364" cy="492742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899363" cy="4927422"/>
            </a:xfrm>
            <a:custGeom>
              <a:avLst/>
              <a:gdLst/>
              <a:ahLst/>
              <a:cxnLst/>
              <a:rect r="r" b="b" t="t" l="l"/>
              <a:pathLst>
                <a:path h="4927422" w="10899363">
                  <a:moveTo>
                    <a:pt x="10899363" y="4927422"/>
                  </a:moveTo>
                  <a:lnTo>
                    <a:pt x="0" y="4927422"/>
                  </a:lnTo>
                  <a:lnTo>
                    <a:pt x="0" y="0"/>
                  </a:lnTo>
                  <a:lnTo>
                    <a:pt x="10899363" y="4927422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4530125" y="676563"/>
            <a:ext cx="2968940" cy="1229989"/>
          </a:xfrm>
          <a:custGeom>
            <a:avLst/>
            <a:gdLst/>
            <a:ahLst/>
            <a:cxnLst/>
            <a:rect r="r" b="b" t="t" l="l"/>
            <a:pathLst>
              <a:path h="1229989" w="2968940">
                <a:moveTo>
                  <a:pt x="0" y="0"/>
                </a:moveTo>
                <a:lnTo>
                  <a:pt x="2968940" y="0"/>
                </a:lnTo>
                <a:lnTo>
                  <a:pt x="2968940" y="1229989"/>
                </a:lnTo>
                <a:lnTo>
                  <a:pt x="0" y="12299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136039"/>
            <a:ext cx="10989210" cy="633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0"/>
              </a:lnSpc>
            </a:pPr>
            <a:r>
              <a:rPr lang="en-US" sz="12000">
                <a:solidFill>
                  <a:srgbClr val="FFFFFF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Relatório e Parecer do Conselho Fiscal</a:t>
            </a:r>
          </a:p>
        </p:txBody>
      </p:sp>
    </p:spTree>
  </p:cSld>
  <p:clrMapOvr>
    <a:masterClrMapping/>
  </p:clrMapOvr>
  <p:transition spd="slow">
    <p:cover dir="u"/>
  </p:transition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5271" y="0"/>
            <a:ext cx="7277459" cy="10287000"/>
          </a:xfrm>
          <a:custGeom>
            <a:avLst/>
            <a:gdLst/>
            <a:ahLst/>
            <a:cxnLst/>
            <a:rect r="r" b="b" t="t" l="l"/>
            <a:pathLst>
              <a:path h="10287000" w="7277459">
                <a:moveTo>
                  <a:pt x="0" y="0"/>
                </a:moveTo>
                <a:lnTo>
                  <a:pt x="7277458" y="0"/>
                </a:lnTo>
                <a:lnTo>
                  <a:pt x="72774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cover dir="lu"/>
  </p:transition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05271" y="0"/>
            <a:ext cx="7277459" cy="10287000"/>
          </a:xfrm>
          <a:custGeom>
            <a:avLst/>
            <a:gdLst/>
            <a:ahLst/>
            <a:cxnLst/>
            <a:rect r="r" b="b" t="t" l="l"/>
            <a:pathLst>
              <a:path h="10287000" w="7277459">
                <a:moveTo>
                  <a:pt x="0" y="0"/>
                </a:moveTo>
                <a:lnTo>
                  <a:pt x="7277458" y="0"/>
                </a:lnTo>
                <a:lnTo>
                  <a:pt x="72774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  <p:transition spd="slow">
    <p:push dir="l"/>
  </p:transition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-1160568">
            <a:off x="-711276" y="1386123"/>
            <a:ext cx="12070388" cy="11108385"/>
          </a:xfrm>
          <a:prstGeom prst="rect">
            <a:avLst/>
          </a:prstGeom>
          <a:solidFill>
            <a:srgbClr val="FFFFFF"/>
          </a:solidFill>
        </p:spPr>
      </p:sp>
      <p:grpSp>
        <p:nvGrpSpPr>
          <p:cNvPr name="Group 3" id="3"/>
          <p:cNvGrpSpPr/>
          <p:nvPr/>
        </p:nvGrpSpPr>
        <p:grpSpPr>
          <a:xfrm rot="-10800000">
            <a:off x="14812435" y="0"/>
            <a:ext cx="3781770" cy="10287000"/>
            <a:chOff x="0" y="0"/>
            <a:chExt cx="5508059" cy="1498277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508059" cy="14982775"/>
            </a:xfrm>
            <a:custGeom>
              <a:avLst/>
              <a:gdLst/>
              <a:ahLst/>
              <a:cxnLst/>
              <a:rect r="r" b="b" t="t" l="l"/>
              <a:pathLst>
                <a:path h="14982775" w="5508059">
                  <a:moveTo>
                    <a:pt x="5508059" y="14982775"/>
                  </a:moveTo>
                  <a:lnTo>
                    <a:pt x="0" y="14982775"/>
                  </a:lnTo>
                  <a:lnTo>
                    <a:pt x="0" y="0"/>
                  </a:lnTo>
                  <a:lnTo>
                    <a:pt x="5508059" y="14982775"/>
                  </a:lnTo>
                  <a:close/>
                </a:path>
              </a:pathLst>
            </a:custGeom>
            <a:solidFill>
              <a:srgbClr val="D01F2C"/>
            </a:solidFill>
          </p:spPr>
        </p:sp>
      </p:grpSp>
      <p:grpSp>
        <p:nvGrpSpPr>
          <p:cNvPr name="Group 5" id="5"/>
          <p:cNvGrpSpPr/>
          <p:nvPr/>
        </p:nvGrpSpPr>
        <p:grpSpPr>
          <a:xfrm rot="-5400000">
            <a:off x="11463681" y="3462681"/>
            <a:ext cx="5333427" cy="8315211"/>
            <a:chOff x="0" y="0"/>
            <a:chExt cx="4381320" cy="68308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381320" cy="6830804"/>
            </a:xfrm>
            <a:custGeom>
              <a:avLst/>
              <a:gdLst/>
              <a:ahLst/>
              <a:cxnLst/>
              <a:rect r="r" b="b" t="t" l="l"/>
              <a:pathLst>
                <a:path h="6830804" w="4381320">
                  <a:moveTo>
                    <a:pt x="4381320" y="6830804"/>
                  </a:moveTo>
                  <a:lnTo>
                    <a:pt x="0" y="6830804"/>
                  </a:lnTo>
                  <a:lnTo>
                    <a:pt x="0" y="0"/>
                  </a:lnTo>
                  <a:lnTo>
                    <a:pt x="4381320" y="6830804"/>
                  </a:lnTo>
                  <a:close/>
                </a:path>
              </a:pathLst>
            </a:custGeom>
            <a:solidFill>
              <a:srgbClr val="052896"/>
            </a:solidFill>
          </p:spPr>
        </p:sp>
      </p:grpSp>
      <p:grpSp>
        <p:nvGrpSpPr>
          <p:cNvPr name="Group 7" id="7"/>
          <p:cNvGrpSpPr/>
          <p:nvPr/>
        </p:nvGrpSpPr>
        <p:grpSpPr>
          <a:xfrm rot="4175073">
            <a:off x="11488508" y="2182152"/>
            <a:ext cx="6526494" cy="2690899"/>
            <a:chOff x="0" y="0"/>
            <a:chExt cx="10643384" cy="43883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643384" cy="4388310"/>
            </a:xfrm>
            <a:custGeom>
              <a:avLst/>
              <a:gdLst/>
              <a:ahLst/>
              <a:cxnLst/>
              <a:rect r="r" b="b" t="t" l="l"/>
              <a:pathLst>
                <a:path h="4388310" w="10643384">
                  <a:moveTo>
                    <a:pt x="10643384" y="4388310"/>
                  </a:moveTo>
                  <a:lnTo>
                    <a:pt x="0" y="3830396"/>
                  </a:lnTo>
                  <a:lnTo>
                    <a:pt x="0" y="0"/>
                  </a:lnTo>
                  <a:lnTo>
                    <a:pt x="10643384" y="557914"/>
                  </a:lnTo>
                  <a:close/>
                </a:path>
              </a:pathLst>
            </a:custGeom>
            <a:blipFill>
              <a:blip r:embed="rId2"/>
              <a:stretch>
                <a:fillRect l="0" t="-240" r="0" b="-24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1249602" y="2614612"/>
            <a:ext cx="8944089" cy="505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319"/>
              </a:lnSpc>
              <a:spcBef>
                <a:spcPct val="0"/>
              </a:spcBef>
            </a:pPr>
            <a:r>
              <a:rPr lang="en-US" sz="11100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Muito o</a:t>
            </a:r>
            <a:r>
              <a:rPr lang="en-US" sz="11100" u="none">
                <a:solidFill>
                  <a:srgbClr val="191919"/>
                </a:solidFill>
                <a:latin typeface="Decalotype Bold"/>
                <a:ea typeface="Decalotype Bold"/>
                <a:cs typeface="Decalotype Bold"/>
                <a:sym typeface="Decalotype Bold"/>
              </a:rPr>
              <a:t>brigado pela vossa atenção!</a:t>
            </a:r>
          </a:p>
        </p:txBody>
      </p:sp>
    </p:spTree>
  </p:cSld>
  <p:clrMapOvr>
    <a:masterClrMapping/>
  </p:clrMapOvr>
  <p:transition spd="fast">
    <p:circl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DAGL8nrTVSA</dc:identifier>
  <dcterms:modified xsi:type="dcterms:W3CDTF">2011-08-01T06:04:30Z</dcterms:modified>
  <cp:revision>1</cp:revision>
  <dc:title>Apresentação do Relatório e Contas do Conselho Diretivo</dc:title>
</cp:coreProperties>
</file>