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4" r:id="rId1"/>
  </p:sldMasterIdLst>
  <p:sldIdLst>
    <p:sldId id="256" r:id="rId2"/>
    <p:sldId id="257" r:id="rId3"/>
    <p:sldId id="261" r:id="rId4"/>
    <p:sldId id="258" r:id="rId5"/>
    <p:sldId id="260" r:id="rId6"/>
    <p:sldId id="259" r:id="rId7"/>
  </p:sldIdLst>
  <p:sldSz cx="7559675" cy="1069181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47" d="100"/>
          <a:sy n="47" d="100"/>
        </p:scale>
        <p:origin x="2304" y="0"/>
      </p:cViewPr>
      <p:guideLst>
        <p:guide orient="horz" pos="3368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6319" y="2257163"/>
            <a:ext cx="5473793" cy="5190910"/>
          </a:xfrm>
        </p:spPr>
        <p:txBody>
          <a:bodyPr anchor="b"/>
          <a:lstStyle>
            <a:lvl1pPr>
              <a:defRPr sz="5952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6319" y="7448068"/>
            <a:ext cx="5473793" cy="1342978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3779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55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339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898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678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45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23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Clique para editar o estilo do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ABBA4-0536-4F02-8663-AE0A42CD49A2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72CD-DD53-480B-94F3-5E861DA8262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937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ABBA4-0536-4F02-8663-AE0A42CD49A2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72CD-DD53-480B-94F3-5E861DA8262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785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320" y="4461524"/>
            <a:ext cx="5473793" cy="2986547"/>
          </a:xfrm>
        </p:spPr>
        <p:txBody>
          <a:bodyPr anchor="b"/>
          <a:lstStyle>
            <a:lvl1pPr algn="l">
              <a:defRPr sz="3307" b="0" cap="none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319" y="7448070"/>
            <a:ext cx="5473793" cy="1341388"/>
          </a:xfrm>
        </p:spPr>
        <p:txBody>
          <a:bodyPr anchor="t"/>
          <a:lstStyle>
            <a:lvl1pPr marL="0" indent="0" algn="l">
              <a:buNone/>
              <a:defRPr sz="1653" cap="all">
                <a:solidFill>
                  <a:schemeClr val="accent1"/>
                </a:solidFill>
              </a:defRPr>
            </a:lvl1pPr>
            <a:lvl2pPr marL="377967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ABBA4-0536-4F02-8663-AE0A42CD49A2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72CD-DD53-480B-94F3-5E861DA8262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045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90" y="3212496"/>
            <a:ext cx="2726669" cy="6541311"/>
          </a:xfrm>
        </p:spPr>
        <p:txBody>
          <a:bodyPr>
            <a:normAutofit/>
          </a:bodyPr>
          <a:lstStyle>
            <a:lvl1pPr>
              <a:defRPr sz="1488"/>
            </a:lvl1pPr>
            <a:lvl2pPr>
              <a:defRPr sz="1323"/>
            </a:lvl2pPr>
            <a:lvl3pPr>
              <a:defRPr sz="1157"/>
            </a:lvl3pPr>
            <a:lvl4pPr>
              <a:defRPr sz="992"/>
            </a:lvl4pPr>
            <a:lvl5pPr>
              <a:defRPr sz="992"/>
            </a:lvl5pPr>
            <a:lvl6pPr>
              <a:defRPr sz="992"/>
            </a:lvl6pPr>
            <a:lvl7pPr>
              <a:defRPr sz="992"/>
            </a:lvl7pPr>
            <a:lvl8pPr>
              <a:defRPr sz="992"/>
            </a:lvl8pPr>
            <a:lvl9pPr>
              <a:defRPr sz="992"/>
            </a:lvl9pPr>
          </a:lstStyle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6994" y="3205507"/>
            <a:ext cx="2726671" cy="6548299"/>
          </a:xfrm>
        </p:spPr>
        <p:txBody>
          <a:bodyPr>
            <a:normAutofit/>
          </a:bodyPr>
          <a:lstStyle>
            <a:lvl1pPr>
              <a:defRPr sz="1488"/>
            </a:lvl1pPr>
            <a:lvl2pPr>
              <a:defRPr sz="1323"/>
            </a:lvl2pPr>
            <a:lvl3pPr>
              <a:defRPr sz="1157"/>
            </a:lvl3pPr>
            <a:lvl4pPr>
              <a:defRPr sz="992"/>
            </a:lvl4pPr>
            <a:lvl5pPr>
              <a:defRPr sz="992"/>
            </a:lvl5pPr>
            <a:lvl6pPr>
              <a:defRPr sz="992"/>
            </a:lvl6pPr>
            <a:lvl7pPr>
              <a:defRPr sz="992"/>
            </a:lvl7pPr>
            <a:lvl8pPr>
              <a:defRPr sz="992"/>
            </a:lvl8pPr>
            <a:lvl9pPr>
              <a:defRPr sz="992"/>
            </a:lvl9pPr>
          </a:lstStyle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ABBA4-0536-4F02-8663-AE0A42CD49A2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72CD-DD53-480B-94F3-5E861DA8262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61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90" y="2969948"/>
            <a:ext cx="2726668" cy="898409"/>
          </a:xfrm>
        </p:spPr>
        <p:txBody>
          <a:bodyPr anchor="b">
            <a:noAutofit/>
          </a:bodyPr>
          <a:lstStyle>
            <a:lvl1pPr marL="0" indent="0">
              <a:buNone/>
              <a:defRPr sz="1984" b="0">
                <a:solidFill>
                  <a:schemeClr val="accent1"/>
                </a:solidFill>
              </a:defRPr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90" y="3920331"/>
            <a:ext cx="2726669" cy="5833474"/>
          </a:xfrm>
        </p:spPr>
        <p:txBody>
          <a:bodyPr>
            <a:normAutofit/>
          </a:bodyPr>
          <a:lstStyle>
            <a:lvl1pPr>
              <a:defRPr sz="1488"/>
            </a:lvl1pPr>
            <a:lvl2pPr>
              <a:defRPr sz="1323"/>
            </a:lvl2pPr>
            <a:lvl3pPr>
              <a:defRPr sz="1157"/>
            </a:lvl3pPr>
            <a:lvl4pPr>
              <a:defRPr sz="992"/>
            </a:lvl4pPr>
            <a:lvl5pPr>
              <a:defRPr sz="992"/>
            </a:lvl5pPr>
            <a:lvl6pPr>
              <a:defRPr sz="992"/>
            </a:lvl6pPr>
            <a:lvl7pPr>
              <a:defRPr sz="992"/>
            </a:lvl7pPr>
            <a:lvl8pPr>
              <a:defRPr sz="992"/>
            </a:lvl8pPr>
            <a:lvl9pPr>
              <a:defRPr sz="992"/>
            </a:lvl9pPr>
          </a:lstStyle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06995" y="2969948"/>
            <a:ext cx="2726669" cy="898409"/>
          </a:xfrm>
        </p:spPr>
        <p:txBody>
          <a:bodyPr anchor="b">
            <a:noAutofit/>
          </a:bodyPr>
          <a:lstStyle>
            <a:lvl1pPr marL="0" indent="0">
              <a:buNone/>
              <a:defRPr sz="1984" b="0">
                <a:solidFill>
                  <a:schemeClr val="accent1"/>
                </a:solidFill>
              </a:defRPr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06995" y="3920331"/>
            <a:ext cx="2726669" cy="5833474"/>
          </a:xfrm>
        </p:spPr>
        <p:txBody>
          <a:bodyPr>
            <a:normAutofit/>
          </a:bodyPr>
          <a:lstStyle>
            <a:lvl1pPr>
              <a:defRPr sz="1488"/>
            </a:lvl1pPr>
            <a:lvl2pPr>
              <a:defRPr sz="1323"/>
            </a:lvl2pPr>
            <a:lvl3pPr>
              <a:defRPr sz="1157"/>
            </a:lvl3pPr>
            <a:lvl4pPr>
              <a:defRPr sz="992"/>
            </a:lvl4pPr>
            <a:lvl5pPr>
              <a:defRPr sz="992"/>
            </a:lvl5pPr>
            <a:lvl6pPr>
              <a:defRPr sz="992"/>
            </a:lvl6pPr>
            <a:lvl7pPr>
              <a:defRPr sz="992"/>
            </a:lvl7pPr>
            <a:lvl8pPr>
              <a:defRPr sz="992"/>
            </a:lvl8pPr>
            <a:lvl9pPr>
              <a:defRPr sz="992"/>
            </a:lvl9pPr>
          </a:lstStyle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ABBA4-0536-4F02-8663-AE0A42CD49A2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72CD-DD53-480B-94F3-5E861DA8262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615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ABBA4-0536-4F02-8663-AE0A42CD49A2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72CD-DD53-480B-94F3-5E861DA8262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270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ABBA4-0536-4F02-8663-AE0A42CD49A2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72CD-DD53-480B-94F3-5E861DA8262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840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318" y="2257160"/>
            <a:ext cx="2109386" cy="2257161"/>
          </a:xfrm>
        </p:spPr>
        <p:txBody>
          <a:bodyPr anchor="b"/>
          <a:lstStyle>
            <a:lvl1pPr algn="l">
              <a:defRPr sz="1984" b="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7485" y="2257161"/>
            <a:ext cx="3222628" cy="7127875"/>
          </a:xfrm>
        </p:spPr>
        <p:txBody>
          <a:bodyPr anchor="ctr">
            <a:normAutofit/>
          </a:bodyPr>
          <a:lstStyle>
            <a:lvl1pPr>
              <a:defRPr sz="1653"/>
            </a:lvl1pPr>
            <a:lvl2pPr>
              <a:defRPr sz="1488"/>
            </a:lvl2pPr>
            <a:lvl3pPr>
              <a:defRPr sz="1323"/>
            </a:lvl3pPr>
            <a:lvl4pPr>
              <a:defRPr sz="1157"/>
            </a:lvl4pPr>
            <a:lvl5pPr>
              <a:defRPr sz="1157"/>
            </a:lvl5pPr>
            <a:lvl6pPr>
              <a:defRPr sz="1157"/>
            </a:lvl6pPr>
            <a:lvl7pPr>
              <a:defRPr sz="1157"/>
            </a:lvl7pPr>
            <a:lvl8pPr>
              <a:defRPr sz="1157"/>
            </a:lvl8pPr>
            <a:lvl9pPr>
              <a:defRPr sz="1157"/>
            </a:lvl9pPr>
          </a:lstStyle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318" y="4878637"/>
            <a:ext cx="2109386" cy="4514319"/>
          </a:xfrm>
        </p:spPr>
        <p:txBody>
          <a:bodyPr/>
          <a:lstStyle>
            <a:lvl1pPr marL="0" indent="0">
              <a:buNone/>
              <a:defRPr sz="1157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ABBA4-0536-4F02-8663-AE0A42CD49A2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72CD-DD53-480B-94F3-5E861DA8262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880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5669" y="2890737"/>
            <a:ext cx="3158689" cy="2455170"/>
          </a:xfrm>
        </p:spPr>
        <p:txBody>
          <a:bodyPr anchor="b">
            <a:normAutofit/>
          </a:bodyPr>
          <a:lstStyle>
            <a:lvl1pPr algn="l">
              <a:defRPr sz="2976" b="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10203" y="1781969"/>
            <a:ext cx="1984931" cy="7127875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323"/>
            </a:lvl1pPr>
            <a:lvl2pPr marL="377967" indent="0">
              <a:buNone/>
              <a:defRPr sz="1323"/>
            </a:lvl2pPr>
            <a:lvl3pPr marL="755934" indent="0">
              <a:buNone/>
              <a:defRPr sz="1323"/>
            </a:lvl3pPr>
            <a:lvl4pPr marL="1133902" indent="0">
              <a:buNone/>
              <a:defRPr sz="1323"/>
            </a:lvl4pPr>
            <a:lvl5pPr marL="1511869" indent="0">
              <a:buNone/>
              <a:defRPr sz="1323"/>
            </a:lvl5pPr>
            <a:lvl6pPr marL="1889836" indent="0">
              <a:buNone/>
              <a:defRPr sz="1323"/>
            </a:lvl6pPr>
            <a:lvl7pPr marL="2267803" indent="0">
              <a:buNone/>
              <a:defRPr sz="1323"/>
            </a:lvl7pPr>
            <a:lvl8pPr marL="2645771" indent="0">
              <a:buNone/>
              <a:defRPr sz="1323"/>
            </a:lvl8pPr>
            <a:lvl9pPr marL="3023738" indent="0">
              <a:buNone/>
              <a:defRPr sz="1323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318" y="5702300"/>
            <a:ext cx="3153773" cy="2138363"/>
          </a:xfrm>
        </p:spPr>
        <p:txBody>
          <a:bodyPr>
            <a:normAutofit/>
          </a:bodyPr>
          <a:lstStyle>
            <a:lvl1pPr marL="0" indent="0">
              <a:buNone/>
              <a:defRPr sz="1157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ABBA4-0536-4F02-8663-AE0A42CD49A2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72CD-DD53-480B-94F3-5E861DA8262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595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grafia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320" y="7484249"/>
            <a:ext cx="5473793" cy="883560"/>
          </a:xfrm>
        </p:spPr>
        <p:txBody>
          <a:bodyPr anchor="b">
            <a:normAutofit/>
          </a:bodyPr>
          <a:lstStyle>
            <a:lvl1pPr algn="l">
              <a:defRPr sz="1984" b="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16319" y="1069181"/>
            <a:ext cx="5473793" cy="56759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323"/>
            </a:lvl1pPr>
            <a:lvl2pPr marL="377967" indent="0">
              <a:buNone/>
              <a:defRPr sz="1323"/>
            </a:lvl2pPr>
            <a:lvl3pPr marL="755934" indent="0">
              <a:buNone/>
              <a:defRPr sz="1323"/>
            </a:lvl3pPr>
            <a:lvl4pPr marL="1133902" indent="0">
              <a:buNone/>
              <a:defRPr sz="1323"/>
            </a:lvl4pPr>
            <a:lvl5pPr marL="1511869" indent="0">
              <a:buNone/>
              <a:defRPr sz="1323"/>
            </a:lvl5pPr>
            <a:lvl6pPr marL="1889836" indent="0">
              <a:buNone/>
              <a:defRPr sz="1323"/>
            </a:lvl6pPr>
            <a:lvl7pPr marL="2267803" indent="0">
              <a:buNone/>
              <a:defRPr sz="1323"/>
            </a:lvl7pPr>
            <a:lvl8pPr marL="2645771" indent="0">
              <a:buNone/>
              <a:defRPr sz="1323"/>
            </a:lvl8pPr>
            <a:lvl9pPr marL="3023738" indent="0">
              <a:buNone/>
              <a:defRPr sz="1323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320" y="8367809"/>
            <a:ext cx="5473792" cy="769711"/>
          </a:xfrm>
        </p:spPr>
        <p:txBody>
          <a:bodyPr>
            <a:normAutofit/>
          </a:bodyPr>
          <a:lstStyle>
            <a:lvl1pPr marL="0" indent="0">
              <a:buNone/>
              <a:defRPr sz="992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ABBA4-0536-4F02-8663-AE0A42CD49A2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72CD-DD53-480B-94F3-5E861DA8262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380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319" y="2257161"/>
            <a:ext cx="5473793" cy="3088746"/>
          </a:xfrm>
        </p:spPr>
        <p:txBody>
          <a:bodyPr/>
          <a:lstStyle>
            <a:lvl1pPr>
              <a:defRPr sz="3968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319" y="5702300"/>
            <a:ext cx="5473793" cy="3682736"/>
          </a:xfrm>
        </p:spPr>
        <p:txBody>
          <a:bodyPr anchor="ctr">
            <a:normAutofit/>
          </a:bodyPr>
          <a:lstStyle>
            <a:lvl1pPr marL="0" indent="0">
              <a:buNone/>
              <a:defRPr sz="1488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ABBA4-0536-4F02-8663-AE0A42CD49A2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72CD-DD53-480B-94F3-5E861DA8262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2965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6714" y="2257161"/>
            <a:ext cx="4961284" cy="3613279"/>
          </a:xfrm>
        </p:spPr>
        <p:txBody>
          <a:bodyPr/>
          <a:lstStyle>
            <a:lvl1pPr>
              <a:defRPr sz="3968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02513" y="5870440"/>
            <a:ext cx="4505605" cy="533459"/>
          </a:xfrm>
        </p:spPr>
        <p:txBody>
          <a:bodyPr anchor="t">
            <a:normAutofit/>
          </a:bodyPr>
          <a:lstStyle>
            <a:lvl1pPr marL="0" indent="0">
              <a:buNone/>
              <a:defRPr lang="en-US" sz="1157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319" y="6782796"/>
            <a:ext cx="5473793" cy="2613554"/>
          </a:xfrm>
        </p:spPr>
        <p:txBody>
          <a:bodyPr anchor="ctr">
            <a:normAutofit/>
          </a:bodyPr>
          <a:lstStyle>
            <a:lvl1pPr marL="0" indent="0">
              <a:buNone/>
              <a:defRPr sz="1488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ABBA4-0536-4F02-8663-AE0A42CD49A2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72CD-DD53-480B-94F3-5E861DA82623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57135" y="1514211"/>
            <a:ext cx="497357" cy="164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0086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86897" y="4074968"/>
            <a:ext cx="497357" cy="164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0086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034505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319" y="4870716"/>
            <a:ext cx="5473794" cy="2577354"/>
          </a:xfrm>
        </p:spPr>
        <p:txBody>
          <a:bodyPr anchor="b"/>
          <a:lstStyle>
            <a:lvl1pPr algn="l">
              <a:defRPr sz="3307" b="0" cap="none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319" y="7448070"/>
            <a:ext cx="5473793" cy="1341388"/>
          </a:xfrm>
        </p:spPr>
        <p:txBody>
          <a:bodyPr anchor="t"/>
          <a:lstStyle>
            <a:lvl1pPr marL="0" indent="0" algn="l">
              <a:buNone/>
              <a:defRPr sz="1653" cap="none">
                <a:solidFill>
                  <a:schemeClr val="accent1"/>
                </a:solidFill>
              </a:defRPr>
            </a:lvl1pPr>
            <a:lvl2pPr marL="377967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ABBA4-0536-4F02-8663-AE0A42CD49A2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72CD-DD53-480B-94F3-5E861DA8262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2233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472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563" y="3088746"/>
            <a:ext cx="1827686" cy="898409"/>
          </a:xfrm>
        </p:spPr>
        <p:txBody>
          <a:bodyPr anchor="b">
            <a:noAutofit/>
          </a:bodyPr>
          <a:lstStyle>
            <a:lvl1pPr marL="0" indent="0">
              <a:buNone/>
              <a:defRPr sz="1984" b="0">
                <a:solidFill>
                  <a:schemeClr val="accent1"/>
                </a:solidFill>
              </a:defRPr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667" y="4157927"/>
            <a:ext cx="1815582" cy="5595878"/>
          </a:xfrm>
        </p:spPr>
        <p:txBody>
          <a:bodyPr anchor="t">
            <a:normAutofit/>
          </a:bodyPr>
          <a:lstStyle>
            <a:lvl1pPr marL="0" indent="0">
              <a:buNone/>
              <a:defRPr sz="1157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408699" y="3088746"/>
            <a:ext cx="1821096" cy="898409"/>
          </a:xfrm>
        </p:spPr>
        <p:txBody>
          <a:bodyPr anchor="b">
            <a:noAutofit/>
          </a:bodyPr>
          <a:lstStyle>
            <a:lvl1pPr marL="0" indent="0">
              <a:buNone/>
              <a:defRPr sz="1984" b="0">
                <a:solidFill>
                  <a:schemeClr val="accent1"/>
                </a:solidFill>
              </a:defRPr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402153" y="4157927"/>
            <a:ext cx="1827642" cy="5595878"/>
          </a:xfrm>
        </p:spPr>
        <p:txBody>
          <a:bodyPr anchor="t">
            <a:normAutofit/>
          </a:bodyPr>
          <a:lstStyle>
            <a:lvl1pPr marL="0" indent="0">
              <a:buNone/>
              <a:defRPr sz="1157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418836" y="3088746"/>
            <a:ext cx="1818537" cy="898409"/>
          </a:xfrm>
        </p:spPr>
        <p:txBody>
          <a:bodyPr anchor="b">
            <a:noAutofit/>
          </a:bodyPr>
          <a:lstStyle>
            <a:lvl1pPr marL="0" indent="0">
              <a:buNone/>
              <a:defRPr sz="1984" b="0">
                <a:solidFill>
                  <a:schemeClr val="accent1"/>
                </a:solidFill>
              </a:defRPr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4418836" y="4157927"/>
            <a:ext cx="1818537" cy="5595878"/>
          </a:xfrm>
        </p:spPr>
        <p:txBody>
          <a:bodyPr anchor="t">
            <a:normAutofit/>
          </a:bodyPr>
          <a:lstStyle>
            <a:lvl1pPr marL="0" indent="0">
              <a:buNone/>
              <a:defRPr sz="1157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311004" y="3326342"/>
            <a:ext cx="0" cy="617749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318068" y="3326342"/>
            <a:ext cx="0" cy="618448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ABBA4-0536-4F02-8663-AE0A42CD49A2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72CD-DD53-480B-94F3-5E861DA8262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684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na de 3 Imag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472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667" y="6627348"/>
            <a:ext cx="1823459" cy="898409"/>
          </a:xfrm>
        </p:spPr>
        <p:txBody>
          <a:bodyPr anchor="b">
            <a:noAutofit/>
          </a:bodyPr>
          <a:lstStyle>
            <a:lvl1pPr marL="0" indent="0">
              <a:buNone/>
              <a:defRPr sz="1984" b="0">
                <a:solidFill>
                  <a:schemeClr val="accent1"/>
                </a:solidFill>
              </a:defRPr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04667" y="3445140"/>
            <a:ext cx="1823459" cy="237595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323"/>
            </a:lvl1pPr>
            <a:lvl2pPr marL="377967" indent="0">
              <a:buNone/>
              <a:defRPr sz="1323"/>
            </a:lvl2pPr>
            <a:lvl3pPr marL="755934" indent="0">
              <a:buNone/>
              <a:defRPr sz="1323"/>
            </a:lvl3pPr>
            <a:lvl4pPr marL="1133902" indent="0">
              <a:buNone/>
              <a:defRPr sz="1323"/>
            </a:lvl4pPr>
            <a:lvl5pPr marL="1511869" indent="0">
              <a:buNone/>
              <a:defRPr sz="1323"/>
            </a:lvl5pPr>
            <a:lvl6pPr marL="1889836" indent="0">
              <a:buNone/>
              <a:defRPr sz="1323"/>
            </a:lvl6pPr>
            <a:lvl7pPr marL="2267803" indent="0">
              <a:buNone/>
              <a:defRPr sz="1323"/>
            </a:lvl7pPr>
            <a:lvl8pPr marL="2645771" indent="0">
              <a:buNone/>
              <a:defRPr sz="1323"/>
            </a:lvl8pPr>
            <a:lvl9pPr marL="3023738" indent="0">
              <a:buNone/>
              <a:defRPr sz="1323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04667" y="7525759"/>
            <a:ext cx="1823459" cy="1027694"/>
          </a:xfrm>
        </p:spPr>
        <p:txBody>
          <a:bodyPr anchor="t">
            <a:normAutofit/>
          </a:bodyPr>
          <a:lstStyle>
            <a:lvl1pPr marL="0" indent="0">
              <a:buNone/>
              <a:defRPr sz="1157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412244" y="6627348"/>
            <a:ext cx="1817551" cy="898409"/>
          </a:xfrm>
        </p:spPr>
        <p:txBody>
          <a:bodyPr anchor="b">
            <a:noAutofit/>
          </a:bodyPr>
          <a:lstStyle>
            <a:lvl1pPr marL="0" indent="0">
              <a:buNone/>
              <a:defRPr sz="1984" b="0">
                <a:solidFill>
                  <a:schemeClr val="accent1"/>
                </a:solidFill>
              </a:defRPr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412243" y="3445140"/>
            <a:ext cx="1817551" cy="237595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323"/>
            </a:lvl1pPr>
            <a:lvl2pPr marL="377967" indent="0">
              <a:buNone/>
              <a:defRPr sz="1323"/>
            </a:lvl2pPr>
            <a:lvl3pPr marL="755934" indent="0">
              <a:buNone/>
              <a:defRPr sz="1323"/>
            </a:lvl3pPr>
            <a:lvl4pPr marL="1133902" indent="0">
              <a:buNone/>
              <a:defRPr sz="1323"/>
            </a:lvl4pPr>
            <a:lvl5pPr marL="1511869" indent="0">
              <a:buNone/>
              <a:defRPr sz="1323"/>
            </a:lvl5pPr>
            <a:lvl6pPr marL="1889836" indent="0">
              <a:buNone/>
              <a:defRPr sz="1323"/>
            </a:lvl6pPr>
            <a:lvl7pPr marL="2267803" indent="0">
              <a:buNone/>
              <a:defRPr sz="1323"/>
            </a:lvl7pPr>
            <a:lvl8pPr marL="2645771" indent="0">
              <a:buNone/>
              <a:defRPr sz="1323"/>
            </a:lvl8pPr>
            <a:lvl9pPr marL="3023738" indent="0">
              <a:buNone/>
              <a:defRPr sz="1323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411404" y="7525757"/>
            <a:ext cx="1819959" cy="1027694"/>
          </a:xfrm>
        </p:spPr>
        <p:txBody>
          <a:bodyPr anchor="t">
            <a:normAutofit/>
          </a:bodyPr>
          <a:lstStyle>
            <a:lvl1pPr marL="0" indent="0">
              <a:buNone/>
              <a:defRPr sz="1157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418836" y="6627348"/>
            <a:ext cx="1818537" cy="898409"/>
          </a:xfrm>
        </p:spPr>
        <p:txBody>
          <a:bodyPr anchor="b">
            <a:noAutofit/>
          </a:bodyPr>
          <a:lstStyle>
            <a:lvl1pPr marL="0" indent="0">
              <a:buNone/>
              <a:defRPr sz="1984" b="0">
                <a:solidFill>
                  <a:schemeClr val="accent1"/>
                </a:solidFill>
              </a:defRPr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4418835" y="3445140"/>
            <a:ext cx="1818537" cy="237595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323"/>
            </a:lvl1pPr>
            <a:lvl2pPr marL="377967" indent="0">
              <a:buNone/>
              <a:defRPr sz="1323"/>
            </a:lvl2pPr>
            <a:lvl3pPr marL="755934" indent="0">
              <a:buNone/>
              <a:defRPr sz="1323"/>
            </a:lvl3pPr>
            <a:lvl4pPr marL="1133902" indent="0">
              <a:buNone/>
              <a:defRPr sz="1323"/>
            </a:lvl4pPr>
            <a:lvl5pPr marL="1511869" indent="0">
              <a:buNone/>
              <a:defRPr sz="1323"/>
            </a:lvl5pPr>
            <a:lvl6pPr marL="1889836" indent="0">
              <a:buNone/>
              <a:defRPr sz="1323"/>
            </a:lvl6pPr>
            <a:lvl7pPr marL="2267803" indent="0">
              <a:buNone/>
              <a:defRPr sz="1323"/>
            </a:lvl7pPr>
            <a:lvl8pPr marL="2645771" indent="0">
              <a:buNone/>
              <a:defRPr sz="1323"/>
            </a:lvl8pPr>
            <a:lvl9pPr marL="3023738" indent="0">
              <a:buNone/>
              <a:defRPr sz="1323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4418759" y="7525754"/>
            <a:ext cx="1820945" cy="1027694"/>
          </a:xfrm>
        </p:spPr>
        <p:txBody>
          <a:bodyPr anchor="t">
            <a:normAutofit/>
          </a:bodyPr>
          <a:lstStyle>
            <a:lvl1pPr marL="0" indent="0">
              <a:buNone/>
              <a:defRPr sz="1157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311004" y="3326342"/>
            <a:ext cx="0" cy="617749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318068" y="3326342"/>
            <a:ext cx="0" cy="618448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ABBA4-0536-4F02-8663-AE0A42CD49A2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72CD-DD53-480B-94F3-5E861DA8262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7590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ABBA4-0536-4F02-8663-AE0A42CD49A2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72CD-DD53-480B-94F3-5E861DA8262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2484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0386" y="670716"/>
            <a:ext cx="1086987" cy="9083091"/>
          </a:xfrm>
        </p:spPr>
        <p:txBody>
          <a:bodyPr vert="eaVert" anchor="b" anchorCtr="0"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4667" y="1205448"/>
            <a:ext cx="4603938" cy="8548359"/>
          </a:xfrm>
        </p:spPr>
        <p:txBody>
          <a:bodyPr vert="eaVert"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ABBA4-0536-4F02-8663-AE0A42CD49A2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72CD-DD53-480B-94F3-5E861DA8262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986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5207968" y="2613554"/>
            <a:ext cx="2330900" cy="4395523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4703990" y="-712787"/>
            <a:ext cx="1322943" cy="2494756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5207968" y="9503834"/>
            <a:ext cx="818965" cy="1544373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27307" y="4157927"/>
            <a:ext cx="3464851" cy="6533886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694283" y="4514321"/>
            <a:ext cx="1952916" cy="3682736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6403603" y="0"/>
            <a:ext cx="566976" cy="17140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0727" y="705800"/>
            <a:ext cx="5832937" cy="218346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89" y="3200568"/>
            <a:ext cx="5548767" cy="6540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5833675" y="2934828"/>
            <a:ext cx="1544371" cy="189041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909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C3ABBA4-0536-4F02-8663-AE0A42CD49A2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3740076" y="5171409"/>
            <a:ext cx="6017528" cy="1890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9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20790" y="461062"/>
            <a:ext cx="519862" cy="119684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316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0672CD-DD53-480B-94F3-5E861DA8262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20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  <p:sldLayoutId id="2147483847" r:id="rId13"/>
    <p:sldLayoutId id="2147483848" r:id="rId14"/>
    <p:sldLayoutId id="2147483849" r:id="rId15"/>
    <p:sldLayoutId id="2147483850" r:id="rId16"/>
    <p:sldLayoutId id="2147483851" r:id="rId17"/>
  </p:sldLayoutIdLst>
  <p:txStyles>
    <p:titleStyle>
      <a:lvl1pPr algn="l" defTabSz="377967" rtl="0" eaLnBrk="1" latinLnBrk="0" hangingPunct="1">
        <a:spcBef>
          <a:spcPct val="0"/>
        </a:spcBef>
        <a:buNone/>
        <a:defRPr sz="3472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3475" indent="-283475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53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614197" indent="-236230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88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944918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322885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57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1700853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57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078820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57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456787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57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2834754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57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212722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57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opacc-mindelo@cvtelecom.cv" TargetMode="External"/><Relationship Id="rId2" Type="http://schemas.openxmlformats.org/officeDocument/2006/relationships/hyperlink" Target="mailto:opacc-praia@cvtelecom.c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74079" y="753483"/>
            <a:ext cx="5473793" cy="5190910"/>
          </a:xfrm>
        </p:spPr>
        <p:txBody>
          <a:bodyPr/>
          <a:lstStyle/>
          <a:p>
            <a:pPr lvl="0"/>
            <a:r>
              <a:rPr lang="pt-PT" sz="6000" b="1" u="sng" dirty="0">
                <a:latin typeface="Agency FB" pitchFamily="34" charset="0"/>
              </a:rPr>
              <a:t>FORMAÇÃO </a:t>
            </a:r>
            <a:r>
              <a:rPr lang="pt-PT" sz="6000" b="1" u="sng" dirty="0" smtClean="0">
                <a:latin typeface="Agency FB" pitchFamily="34" charset="0"/>
              </a:rPr>
              <a:t>CONTABILIDADE </a:t>
            </a:r>
            <a:r>
              <a:rPr lang="pt-PT" sz="6000" b="1" u="sng" dirty="0">
                <a:latin typeface="Agency FB" pitchFamily="34" charset="0"/>
              </a:rPr>
              <a:t>DE INSTITUIÇÕES BANCÁRIAS</a:t>
            </a:r>
            <a:r>
              <a:rPr lang="pt-PT" sz="6000" dirty="0">
                <a:latin typeface="Agency FB" pitchFamily="34" charset="0"/>
              </a:rPr>
              <a:t/>
            </a:r>
            <a:br>
              <a:rPr lang="pt-PT" sz="6000" dirty="0">
                <a:latin typeface="Agency FB" pitchFamily="34" charset="0"/>
              </a:rPr>
            </a:b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74079" y="6594628"/>
            <a:ext cx="6436321" cy="2468092"/>
          </a:xfrm>
        </p:spPr>
        <p:txBody>
          <a:bodyPr>
            <a:normAutofit/>
          </a:bodyPr>
          <a:lstStyle/>
          <a:p>
            <a:pPr lvl="0"/>
            <a:r>
              <a:rPr lang="pt-PT" sz="3200" b="1" dirty="0" smtClean="0">
                <a:latin typeface="Gill Sans MT Condensed" pitchFamily="34" charset="0"/>
              </a:rPr>
              <a:t>11 E 12 de setembro de 2024</a:t>
            </a:r>
          </a:p>
          <a:p>
            <a:pPr lvl="0"/>
            <a:r>
              <a:rPr lang="pt-PT" sz="3200" b="1" dirty="0" smtClean="0">
                <a:latin typeface="Gill Sans MT Condensed" pitchFamily="34" charset="0"/>
              </a:rPr>
              <a:t>Das 16H00 às 20H00</a:t>
            </a:r>
          </a:p>
          <a:p>
            <a:pPr lvl="0"/>
            <a:r>
              <a:rPr lang="pt-PT" sz="3200" b="1" dirty="0" smtClean="0">
                <a:latin typeface="Gill Sans MT Condensed" pitchFamily="34" charset="0"/>
              </a:rPr>
              <a:t>PRESENCIAL NA Academia da OPACC</a:t>
            </a:r>
            <a:endParaRPr lang="pt-PT" sz="32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036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3600" b="1" dirty="0" smtClean="0"/>
              <a:t>Obejtivos Gerais</a:t>
            </a:r>
            <a:br>
              <a:rPr lang="pt-BR" sz="3600" b="1" dirty="0" smtClean="0"/>
            </a:br>
            <a:r>
              <a:rPr lang="pt-BR" sz="3600" b="1" dirty="0" smtClean="0"/>
              <a:t>Destinatários</a:t>
            </a:r>
            <a:endParaRPr lang="en-US" sz="3600" b="1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84897" y="2889265"/>
            <a:ext cx="5548767" cy="6540872"/>
          </a:xfrm>
        </p:spPr>
        <p:txBody>
          <a:bodyPr>
            <a:normAutofit/>
          </a:bodyPr>
          <a:lstStyle/>
          <a:p>
            <a:pPr lvl="0"/>
            <a:r>
              <a:rPr lang="pt-PT" sz="1800" b="1" dirty="0" smtClean="0"/>
              <a:t>OBJETIVOS GERAIS</a:t>
            </a:r>
          </a:p>
          <a:p>
            <a:pPr lvl="0"/>
            <a:r>
              <a:rPr lang="pt-PT" sz="1800" dirty="0" smtClean="0"/>
              <a:t>Proporcionar </a:t>
            </a:r>
            <a:r>
              <a:rPr lang="pt-PT" sz="1800" dirty="0"/>
              <a:t>aos participantes conhecimentos básicos e gerais sobre: o sistema financeiro; a atividade bancária, com realce para as operações bancárias específicas e suas contabilizações; a elaboração das demonstrações financeiras, nomeadamente o Balanço e a Demonstração dos Resultados; e noções da contabilidade enquanto sistema de informação e de gestão</a:t>
            </a:r>
            <a:r>
              <a:rPr lang="pt-PT" sz="1800" dirty="0" smtClean="0"/>
              <a:t>.</a:t>
            </a:r>
          </a:p>
          <a:p>
            <a:pPr lvl="0"/>
            <a:endParaRPr lang="pt-PT" sz="1800" dirty="0" smtClean="0"/>
          </a:p>
          <a:p>
            <a:pPr lvl="0"/>
            <a:r>
              <a:rPr lang="pt-PT" sz="1800" b="1" dirty="0" smtClean="0"/>
              <a:t>DESTINATÁRIOS</a:t>
            </a:r>
            <a:endParaRPr lang="pt-PT" sz="1800" b="1" dirty="0"/>
          </a:p>
          <a:p>
            <a:pPr lvl="0"/>
            <a:r>
              <a:rPr lang="pt-PT" sz="1800" dirty="0" smtClean="0"/>
              <a:t>Associados </a:t>
            </a:r>
            <a:r>
              <a:rPr lang="pt-PT" sz="1800" dirty="0"/>
              <a:t>da OPACC e diretores financeiros e de auditoria interna;</a:t>
            </a:r>
            <a:endParaRPr lang="en-US" sz="1800" dirty="0"/>
          </a:p>
          <a:p>
            <a:pPr lvl="0"/>
            <a:r>
              <a:rPr lang="pt-PT" sz="1800" dirty="0"/>
              <a:t>Técnicos de contabilidade, finanças e auditoria interna; </a:t>
            </a:r>
            <a:endParaRPr lang="en-US" sz="1800" dirty="0"/>
          </a:p>
          <a:p>
            <a:pPr lvl="0"/>
            <a:r>
              <a:rPr lang="pt-PT" sz="1800" dirty="0"/>
              <a:t>Outros gestores e quadros interessados e estudantes finalistas de contabilidade, gestão e auditoria.</a:t>
            </a:r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1462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2248" y="203200"/>
            <a:ext cx="5832937" cy="1468440"/>
          </a:xfrm>
        </p:spPr>
        <p:txBody>
          <a:bodyPr/>
          <a:lstStyle/>
          <a:p>
            <a:pPr lvl="0" algn="ctr"/>
            <a:r>
              <a:rPr lang="pt-PT" sz="3600" b="1" cap="all" dirty="0">
                <a:ln w="45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CONTEÚDO </a:t>
            </a:r>
            <a:r>
              <a:rPr lang="pt-PT" sz="3600" b="1" cap="all" dirty="0" smtClean="0">
                <a:ln w="45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Programático</a:t>
            </a:r>
            <a:r>
              <a:rPr lang="pt-PT" sz="4800" b="1" cap="all" dirty="0">
                <a:ln w="45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pt-PT" sz="4800" b="1" cap="all" dirty="0">
                <a:ln w="45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0" y="2057720"/>
            <a:ext cx="7417435" cy="7498079"/>
          </a:xfrm>
        </p:spPr>
        <p:txBody>
          <a:bodyPr>
            <a:noAutofit/>
          </a:bodyPr>
          <a:lstStyle/>
          <a:p>
            <a:pPr lvl="0"/>
            <a:r>
              <a:rPr lang="pt-PT" sz="2800" b="1" dirty="0" smtClean="0"/>
              <a:t>A </a:t>
            </a:r>
            <a:r>
              <a:rPr lang="pt-PT" sz="2800" b="1" dirty="0"/>
              <a:t>atividade financeira</a:t>
            </a:r>
            <a:endParaRPr lang="en-US" sz="2800" dirty="0"/>
          </a:p>
          <a:p>
            <a:pPr lvl="0"/>
            <a:r>
              <a:rPr lang="pt-PT" sz="2800" dirty="0"/>
              <a:t>Atividade Bancária e as suas funções;</a:t>
            </a:r>
            <a:endParaRPr lang="en-US" sz="2800" dirty="0"/>
          </a:p>
          <a:p>
            <a:pPr lvl="0"/>
            <a:r>
              <a:rPr lang="pt-PT" sz="2800" dirty="0"/>
              <a:t>Posicionamento da atividade bancária no sistema económico;</a:t>
            </a:r>
            <a:endParaRPr lang="en-US" sz="2800" dirty="0"/>
          </a:p>
          <a:p>
            <a:pPr lvl="0"/>
            <a:r>
              <a:rPr lang="pt-PT" sz="2800" dirty="0"/>
              <a:t>Intermediação financeira e prestação de serviço</a:t>
            </a:r>
            <a:r>
              <a:rPr lang="pt-PT" sz="2800" dirty="0" smtClean="0"/>
              <a:t>.</a:t>
            </a:r>
            <a:endParaRPr lang="en-US" sz="2800" dirty="0"/>
          </a:p>
          <a:p>
            <a:pPr lvl="0"/>
            <a:r>
              <a:rPr lang="pt-PT" sz="2800" b="1" dirty="0"/>
              <a:t>A Contabilidade Bancária </a:t>
            </a:r>
            <a:endParaRPr lang="en-US" sz="2800" dirty="0"/>
          </a:p>
          <a:p>
            <a:pPr lvl="0"/>
            <a:r>
              <a:rPr lang="pt-PT" sz="2800" dirty="0"/>
              <a:t>Normalização contabilística na atividade financeira;</a:t>
            </a:r>
            <a:endParaRPr lang="en-US" sz="2800" dirty="0"/>
          </a:p>
          <a:p>
            <a:pPr lvl="0"/>
            <a:r>
              <a:rPr lang="pt-PT" sz="2800" dirty="0"/>
              <a:t>Plano de contas </a:t>
            </a:r>
            <a:endParaRPr lang="en-US" sz="2800" dirty="0"/>
          </a:p>
          <a:p>
            <a:pPr lvl="0"/>
            <a:r>
              <a:rPr lang="pt-PT" sz="2800" dirty="0"/>
              <a:t>Demonstrações </a:t>
            </a:r>
            <a:r>
              <a:rPr lang="pt-PT" sz="2800" dirty="0" smtClean="0"/>
              <a:t>Financeiras</a:t>
            </a:r>
            <a:endParaRPr lang="en-US" sz="2800" dirty="0"/>
          </a:p>
          <a:p>
            <a:pPr lvl="0"/>
            <a:r>
              <a:rPr lang="pt-PT" sz="2800" b="1" dirty="0"/>
              <a:t>Produtos e Serviços Bancários (Conceitos e contabilização das operações)</a:t>
            </a:r>
            <a:endParaRPr lang="en-US" sz="2800" dirty="0"/>
          </a:p>
          <a:p>
            <a:pPr lvl="0"/>
            <a:r>
              <a:rPr lang="pt-PT" sz="2800" dirty="0"/>
              <a:t>Depósitos (a Ordem e a Prazo) e a sua remuneração;</a:t>
            </a:r>
            <a:endParaRPr lang="en-US" sz="2800" dirty="0"/>
          </a:p>
          <a:p>
            <a:pPr lvl="0"/>
            <a:r>
              <a:rPr lang="pt-PT" sz="2800" dirty="0"/>
              <a:t>Créditos e Juros</a:t>
            </a:r>
            <a:r>
              <a:rPr lang="pt-PT" sz="2800" dirty="0" smtClean="0"/>
              <a:t>;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8797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63369" y="365760"/>
            <a:ext cx="5832937" cy="1468440"/>
          </a:xfrm>
        </p:spPr>
        <p:txBody>
          <a:bodyPr/>
          <a:lstStyle/>
          <a:p>
            <a:pPr lvl="0" algn="ctr"/>
            <a:r>
              <a:rPr lang="pt-PT" sz="3600" b="1" cap="all" dirty="0">
                <a:ln w="45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CONTEÚDO </a:t>
            </a:r>
            <a:r>
              <a:rPr lang="pt-PT" sz="3600" b="1" cap="all" dirty="0" smtClean="0">
                <a:ln w="45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Programático</a:t>
            </a:r>
            <a:r>
              <a:rPr lang="pt-PT" sz="4800" b="1" cap="all" dirty="0">
                <a:ln w="45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pt-PT" sz="4800" b="1" cap="all" dirty="0">
                <a:ln w="45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71120" y="2004060"/>
            <a:ext cx="7417435" cy="7498079"/>
          </a:xfrm>
        </p:spPr>
        <p:txBody>
          <a:bodyPr>
            <a:noAutofit/>
          </a:bodyPr>
          <a:lstStyle/>
          <a:p>
            <a:pPr lvl="0"/>
            <a:r>
              <a:rPr lang="pt-PT" sz="2800" b="1" dirty="0" smtClean="0"/>
              <a:t>Produtos </a:t>
            </a:r>
            <a:r>
              <a:rPr lang="pt-PT" sz="2800" b="1" dirty="0"/>
              <a:t>e Serviços Bancários (Conceitos e contabilização das operações</a:t>
            </a:r>
            <a:r>
              <a:rPr lang="pt-PT" sz="2800" b="1" dirty="0" smtClean="0"/>
              <a:t>) Continuação</a:t>
            </a:r>
          </a:p>
          <a:p>
            <a:r>
              <a:rPr lang="pt-PT" sz="2800" dirty="0"/>
              <a:t>Compra e venda de moeda Estrangeiras</a:t>
            </a:r>
            <a:r>
              <a:rPr lang="pt-PT" sz="2800" dirty="0" smtClean="0"/>
              <a:t>;</a:t>
            </a:r>
            <a:endParaRPr lang="pt-PT" sz="2800" b="1" dirty="0" smtClean="0"/>
          </a:p>
          <a:p>
            <a:pPr lvl="0"/>
            <a:r>
              <a:rPr lang="pt-PT" sz="2800" dirty="0" smtClean="0"/>
              <a:t>Crédito </a:t>
            </a:r>
            <a:r>
              <a:rPr lang="pt-PT" sz="2800" dirty="0"/>
              <a:t>vencido e respetivas provisões;</a:t>
            </a:r>
            <a:endParaRPr lang="en-US" sz="2800" dirty="0"/>
          </a:p>
          <a:p>
            <a:pPr lvl="0"/>
            <a:r>
              <a:rPr lang="pt-PT" sz="2800" dirty="0" smtClean="0"/>
              <a:t>Operações </a:t>
            </a:r>
            <a:r>
              <a:rPr lang="pt-PT" sz="2800" dirty="0"/>
              <a:t>sobre títulos;</a:t>
            </a:r>
            <a:endParaRPr lang="en-US" sz="2800" dirty="0"/>
          </a:p>
          <a:p>
            <a:pPr lvl="0"/>
            <a:r>
              <a:rPr lang="pt-PT" sz="2800" dirty="0"/>
              <a:t>Provisões e Imparidades;</a:t>
            </a:r>
            <a:endParaRPr lang="en-US" sz="2800" dirty="0"/>
          </a:p>
          <a:p>
            <a:pPr lvl="0"/>
            <a:r>
              <a:rPr lang="pt-PT" sz="2800" dirty="0"/>
              <a:t>Imobilizações e depreciações;</a:t>
            </a:r>
            <a:endParaRPr lang="en-US" sz="2800" dirty="0"/>
          </a:p>
          <a:p>
            <a:pPr lvl="0"/>
            <a:r>
              <a:rPr lang="pt-PT" sz="2800" dirty="0" err="1"/>
              <a:t>Periodificação</a:t>
            </a:r>
            <a:r>
              <a:rPr lang="pt-PT" sz="2800" dirty="0"/>
              <a:t> de rendimentos e </a:t>
            </a:r>
            <a:r>
              <a:rPr lang="pt-PT" sz="2800" dirty="0" smtClean="0"/>
              <a:t>gastos - Exemplos Práticos</a:t>
            </a:r>
            <a:endParaRPr lang="en-US" sz="2800" dirty="0"/>
          </a:p>
          <a:p>
            <a:pPr lvl="0"/>
            <a:r>
              <a:rPr lang="pt-PT" sz="2800" b="1" dirty="0"/>
              <a:t>As normas prudenciais</a:t>
            </a:r>
            <a:endParaRPr lang="en-US" sz="2800" dirty="0"/>
          </a:p>
          <a:p>
            <a:pPr lvl="0"/>
            <a:r>
              <a:rPr lang="pt-PT" sz="2800" dirty="0"/>
              <a:t>As reversas de Caixa;</a:t>
            </a:r>
            <a:endParaRPr lang="en-US" sz="2800" dirty="0"/>
          </a:p>
          <a:p>
            <a:pPr lvl="0"/>
            <a:r>
              <a:rPr lang="pt-PT" sz="2800" dirty="0"/>
              <a:t>As provisões;</a:t>
            </a:r>
            <a:endParaRPr lang="en-US" sz="2800" dirty="0"/>
          </a:p>
          <a:p>
            <a:pPr lvl="0"/>
            <a:r>
              <a:rPr lang="pt-PT" sz="2800" dirty="0"/>
              <a:t>Os fundos próprios e o rácio de crédito;</a:t>
            </a:r>
            <a:endParaRPr lang="en-US" sz="2800" dirty="0"/>
          </a:p>
          <a:p>
            <a:pPr lvl="0"/>
            <a:r>
              <a:rPr lang="pt-PT" sz="2800" dirty="0"/>
              <a:t>Os limites às participações </a:t>
            </a:r>
            <a:r>
              <a:rPr lang="pt-PT" sz="2800" dirty="0" smtClean="0"/>
              <a:t>financeiras - Exemplos </a:t>
            </a:r>
            <a:r>
              <a:rPr lang="pt-PT" sz="2800" dirty="0"/>
              <a:t>Práticos</a:t>
            </a: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9449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4289" y="685480"/>
            <a:ext cx="5832937" cy="2183465"/>
          </a:xfrm>
        </p:spPr>
        <p:txBody>
          <a:bodyPr/>
          <a:lstStyle/>
          <a:p>
            <a:pPr algn="ctr"/>
            <a:r>
              <a:rPr lang="pt-BR" b="1" dirty="0" smtClean="0"/>
              <a:t>FORMADORA</a:t>
            </a:r>
            <a:endParaRPr lang="en-US" b="1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0" y="1777212"/>
            <a:ext cx="7559675" cy="8914601"/>
          </a:xfrm>
        </p:spPr>
        <p:txBody>
          <a:bodyPr>
            <a:normAutofit/>
          </a:bodyPr>
          <a:lstStyle/>
          <a:p>
            <a:r>
              <a:rPr lang="pt-PT" sz="2000" b="1" dirty="0" smtClean="0"/>
              <a:t>DRA. SÓNIA RODRIGUES</a:t>
            </a:r>
            <a:endParaRPr lang="en-US" sz="2000" dirty="0" smtClean="0"/>
          </a:p>
          <a:p>
            <a:r>
              <a:rPr lang="pt-PT" sz="2000" dirty="0" smtClean="0"/>
              <a:t>É </a:t>
            </a:r>
            <a:r>
              <a:rPr lang="pt-PT" sz="2000" dirty="0"/>
              <a:t>Contabilista Certificada pela OPACC.</a:t>
            </a:r>
            <a:endParaRPr lang="en-US" sz="2000" dirty="0"/>
          </a:p>
          <a:p>
            <a:r>
              <a:rPr lang="pt-PT" sz="2000" dirty="0"/>
              <a:t>Licenciada em Administração e Controlo Financeiro, pelo ISCAL - Instituto Superior de Contabilidade e Administração de Lisboa, desde 2002.</a:t>
            </a:r>
            <a:endParaRPr lang="en-US" sz="2000" dirty="0"/>
          </a:p>
          <a:p>
            <a:r>
              <a:rPr lang="pt-PT" sz="2000" dirty="0"/>
              <a:t>A Dra. Sónia Rodrigues, vem trabalhando na Contabilidade Bancária desde 1998, acumulando cerca de 20 anos de experiência em Contabilidade Bancária. </a:t>
            </a:r>
            <a:endParaRPr lang="en-US" sz="2000" dirty="0"/>
          </a:p>
          <a:p>
            <a:r>
              <a:rPr lang="pt-PT" sz="2000" dirty="0"/>
              <a:t>Exerceu a função de Contabilista num dos Bancos Comercias da nossa praça, e desde do de 2003 vem trabalhando na Direção Financeira e Internacional como Coordenadora de Contabilidade de um outro Banco Comercial da nossa Praça Financeira</a:t>
            </a:r>
            <a:endParaRPr lang="en-US" sz="2000" dirty="0"/>
          </a:p>
          <a:p>
            <a:r>
              <a:rPr lang="pt-PT" sz="2000" dirty="0"/>
              <a:t>A Dra. Sónia Rodrigues desempenhou a função de Assistente Administrativa e Financeira de uma Multinacional Portuguesa</a:t>
            </a:r>
            <a:r>
              <a:rPr lang="pt-PT" sz="2000" dirty="0" smtClean="0"/>
              <a:t>.</a:t>
            </a:r>
          </a:p>
          <a:p>
            <a:endParaRPr lang="pt-PT" sz="2000" dirty="0" smtClean="0"/>
          </a:p>
          <a:p>
            <a:r>
              <a:rPr lang="pt-PT" sz="2000" b="1" dirty="0" smtClean="0"/>
              <a:t>RESULTADOS ESPERADOS</a:t>
            </a:r>
          </a:p>
          <a:p>
            <a:r>
              <a:rPr lang="pt-PT" sz="2000" dirty="0"/>
              <a:t>Espera-se que no final da formação os participantes sejam possuidores dos conhecimentos que lhes permitem conhecer a atividade bancária e os serviços que oferece; a contabilização das principais operações bancárias; o modelo de prestação de contas e a importância da contabilidade como elemento de informação prudencial e de gestão dos bancos.</a:t>
            </a:r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9907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/>
              <a:t>CERTIFICAÇÃO</a:t>
            </a:r>
            <a:br>
              <a:rPr lang="pt-BR" b="1" dirty="0" smtClean="0"/>
            </a:br>
            <a:r>
              <a:rPr lang="pt-BR" b="1" dirty="0" smtClean="0"/>
              <a:t>INVESTIMENTO</a:t>
            </a:r>
            <a:endParaRPr lang="en-US" b="1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-13989" y="2377439"/>
            <a:ext cx="7573664" cy="796544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sz="2800" b="1" dirty="0" smtClean="0"/>
              <a:t>CERTIFICADOS</a:t>
            </a:r>
          </a:p>
          <a:p>
            <a:r>
              <a:rPr lang="pt-BR" sz="2000" dirty="0" smtClean="0"/>
              <a:t>Nos </a:t>
            </a:r>
            <a:r>
              <a:rPr lang="pt-BR" sz="2000" dirty="0"/>
              <a:t>casos aplicáveis, o total de 8H00 de formação são atribuídas e certificadas como DPC-VC, de acordo com os critérios do artigo 11º nº 1 do Regulamento de Desenvolvimento Profissional Contínuo da OPACC.</a:t>
            </a:r>
          </a:p>
          <a:p>
            <a:pPr marL="0" indent="0">
              <a:buNone/>
            </a:pPr>
            <a:endParaRPr lang="pt-BR" sz="2000" dirty="0" smtClean="0"/>
          </a:p>
          <a:p>
            <a:pPr marL="0" indent="0">
              <a:buNone/>
            </a:pPr>
            <a:r>
              <a:rPr lang="pt-BR" sz="2800" b="1" dirty="0" smtClean="0"/>
              <a:t>INVESTIMENTO</a:t>
            </a:r>
            <a:endParaRPr lang="pt-BR" sz="2000" b="1" dirty="0"/>
          </a:p>
          <a:p>
            <a:r>
              <a:rPr lang="pt-BR" sz="2000" dirty="0" smtClean="0"/>
              <a:t>Sócios: 10,000$00</a:t>
            </a:r>
          </a:p>
          <a:p>
            <a:r>
              <a:rPr lang="pt-BR" sz="2000" dirty="0" smtClean="0"/>
              <a:t>Não Sócios: 12,000$00</a:t>
            </a:r>
          </a:p>
          <a:p>
            <a:endParaRPr lang="pt-BR" sz="2000" dirty="0" smtClean="0"/>
          </a:p>
          <a:p>
            <a:r>
              <a:rPr lang="pt-BR" sz="2800" b="1" dirty="0" smtClean="0"/>
              <a:t>INSCRIÇÃO</a:t>
            </a:r>
          </a:p>
          <a:p>
            <a:r>
              <a:rPr lang="pt-BR" sz="2000" dirty="0"/>
              <a:t>Os interessados devem fazer a sua inscrição na sede da OPACC e Comissão Executiva Regional do Sotavento, na Praia – Prédio onde ficava o 2º Cartório Notarial e o MCA CV II, 3º andar Esquerdo (email: </a:t>
            </a:r>
            <a:r>
              <a:rPr lang="pt-BR" sz="2000" u="sng" dirty="0">
                <a:hlinkClick r:id="rId2"/>
              </a:rPr>
              <a:t>opacc-praia@cvtelecom.cv</a:t>
            </a:r>
            <a:r>
              <a:rPr lang="pt-BR" sz="2000" dirty="0"/>
              <a:t>; telefone: 261 21 38) ou da Comissão Executiva Regional do Barlavento, no Mindelo – Av. Baltazar Lopes da Silva –  Prédio 1+1, 1º Andar (email: </a:t>
            </a:r>
            <a:r>
              <a:rPr lang="pt-BR" sz="2000" u="sng" dirty="0">
                <a:hlinkClick r:id="rId3"/>
              </a:rPr>
              <a:t>opacc-mindelo@cvtelecom.cv</a:t>
            </a:r>
            <a:r>
              <a:rPr lang="pt-BR" sz="2000" dirty="0"/>
              <a:t>; telefone: 231 85 07.</a:t>
            </a:r>
            <a:endParaRPr lang="en-US" sz="2000" dirty="0"/>
          </a:p>
          <a:p>
            <a:r>
              <a:rPr lang="pt-BR" sz="2000" dirty="0"/>
              <a:t>O pagamento da taxa de inscrição é a pronto pagamento por cheque ou depósito na conta da OPACC no BCA nº 777 413 30 10 003.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1247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ão">
  <a:themeElements>
    <a:clrScheme name="Ião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ão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ão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55</TotalTime>
  <Words>543</Words>
  <Application>Microsoft Office PowerPoint</Application>
  <PresentationFormat>Personalizados</PresentationFormat>
  <Paragraphs>58</Paragraphs>
  <Slides>6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6</vt:i4>
      </vt:variant>
    </vt:vector>
  </HeadingPairs>
  <TitlesOfParts>
    <vt:vector size="13" baseType="lpstr">
      <vt:lpstr>Agency FB</vt:lpstr>
      <vt:lpstr>Arial</vt:lpstr>
      <vt:lpstr>Century Gothic</vt:lpstr>
      <vt:lpstr>Gill Sans MT Condensed</vt:lpstr>
      <vt:lpstr>Verdana</vt:lpstr>
      <vt:lpstr>Wingdings 3</vt:lpstr>
      <vt:lpstr>Ião</vt:lpstr>
      <vt:lpstr>FORMAÇÃO CONTABILIDADE DE INSTITUIÇÕES BANCÁRIAS </vt:lpstr>
      <vt:lpstr>Obejtivos Gerais Destinatários</vt:lpstr>
      <vt:lpstr>CONTEÚDO Programático </vt:lpstr>
      <vt:lpstr>CONTEÚDO Programático </vt:lpstr>
      <vt:lpstr>FORMADORA</vt:lpstr>
      <vt:lpstr>CERTIFICAÇÃO INVESTIMENTO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FORMAÇÃO CONTABILIDADE DE INSTITUIÇÕES BANCÁRIAS</dc:title>
  <dc:creator>NELIDA</dc:creator>
  <cp:lastModifiedBy>NELIDA</cp:lastModifiedBy>
  <cp:revision>9</cp:revision>
  <dcterms:created xsi:type="dcterms:W3CDTF">2024-08-19T16:18:05Z</dcterms:created>
  <dcterms:modified xsi:type="dcterms:W3CDTF">2024-08-19T17:13:40Z</dcterms:modified>
</cp:coreProperties>
</file>